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2" r:id="rId67"/>
    <p:sldId id="323" r:id="rId68"/>
    <p:sldId id="324" r:id="rId69"/>
    <p:sldId id="325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9" r:id="rId78"/>
    <p:sldId id="340" r:id="rId79"/>
    <p:sldId id="344" r:id="rId80"/>
    <p:sldId id="345" r:id="rId81"/>
    <p:sldId id="346" r:id="rId82"/>
    <p:sldId id="347" r:id="rId83"/>
    <p:sldId id="348" r:id="rId84"/>
    <p:sldId id="349" r:id="rId85"/>
    <p:sldId id="350" r:id="rId86"/>
    <p:sldId id="351" r:id="rId87"/>
    <p:sldId id="352" r:id="rId88"/>
  </p:sldIdLst>
  <p:sldSz cx="9144000" cy="5143500" type="screen16x9"/>
  <p:notesSz cx="6858000" cy="9144000"/>
  <p:embeddedFontLst>
    <p:embeddedFont>
      <p:font typeface="Arial Black" pitchFamily="34" charset="0"/>
      <p:bold r:id="rId90"/>
    </p:embeddedFont>
    <p:embeddedFont>
      <p:font typeface="Verdana" pitchFamily="34" charset="0"/>
      <p:regular r:id="rId91"/>
      <p:bold r:id="rId92"/>
      <p:italic r:id="rId93"/>
      <p:boldItalic r:id="rId94"/>
    </p:embeddedFont>
    <p:embeddedFont>
      <p:font typeface="Alegreya" charset="0"/>
      <p:regular r:id="rId95"/>
      <p:bold r:id="rId96"/>
      <p:italic r:id="rId97"/>
      <p:boldItalic r:id="rId9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9" roundtripDataSignature="AMtx7mhIsgicQgWxot1nSUYaJ8TpsydP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12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4.fntdata"/><Relationship Id="rId98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customschemas.google.com/relationships/presentationmetadata" Target="meta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Google Shape;1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007ad7fc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" name="Google Shape;120;gf007ad7fc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007ad7fc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6" name="Google Shape;126;gf007ad7fc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f007ad7fc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" name="Google Shape;132;gf007ad7fc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007ad7fc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" name="Google Shape;147;gf007ad7fc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Google Shape;15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Google Shape;16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f007ad7fc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Google Shape;170;gf007ad7fc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007ad7fc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7" name="Google Shape;177;gf007ad7fc8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3" name="Google Shape;18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f007ad7fc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0" name="Google Shape;190;gf007ad7fc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f007ad7fc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4" name="Google Shape;204;gf007ad7fc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007ad7fc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7" name="Google Shape;217;gf007ad7fc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f007ad7fc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gf007ad7fc8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f007ad7fc8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gf007ad7fc8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f007ad7fc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Google Shape;239;gf007ad7fc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f591e136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5" name="Google Shape;245;gf591e136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f007ad7fc8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1" name="Google Shape;251;gf007ad7fc8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007ad7fc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7" name="Google Shape;257;gf007ad7fc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f007ad7fc8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" name="Google Shape;263;gf007ad7fc8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f007ad7fc8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1" name="Google Shape;271;gf007ad7fc8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f007ad7fc8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7" name="Google Shape;277;gf007ad7fc8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f007ad7fc8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3" name="Google Shape;283;gf007ad7fc8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9" name="Google Shape;2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f007ad7fc8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7" name="Google Shape;297;gf007ad7fc8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f007ad7fc8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3" name="Google Shape;303;gf007ad7fc8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f007ad7fc8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9" name="Google Shape;309;gf007ad7fc8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f007ad7fc8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7" name="Google Shape;317;gf007ad7fc8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f007ad7fc8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3" name="Google Shape;323;gf007ad7fc8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9" name="Google Shape;32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f007ad7fc8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" name="Google Shape;337;gf007ad7fc8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f007ad7fc8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4" name="Google Shape;344;gf007ad7fc8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2" name="Google Shape;35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" name="Google Shape;36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f19ba814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8" name="Google Shape;368;gf19ba814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007ad7fc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4" name="Google Shape;374;gf007ad7fc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f007ad7fc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3" name="Google Shape;383;gf007ad7fc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1" name="Google Shape;391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9" name="Google Shape;399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f007ad7fc8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7" name="Google Shape;407;gf007ad7fc8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f19ba8145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6" name="Google Shape;416;gf19ba8145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f007ad7fc8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2" name="Google Shape;422;gf007ad7fc8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9" name="Google Shape;429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7" name="Google Shape;437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6" name="Google Shape;44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3" name="Google Shape;453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2" name="Google Shape;462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f007ad7fc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" name="Google Shape;89;gf007ad7fc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8" name="Google Shape;468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5" name="Google Shape;475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2" name="Google Shape;482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8" name="Google Shape;488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4" name="Google Shape;494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f007ad7fc8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0" name="Google Shape;500;gf007ad7fc8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4" name="Google Shape;514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1" name="Google Shape;521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0" name="Google Shape;530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9" name="Google Shape;539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" name="Google Shape;9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0" name="Google Shape;580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9" name="Google Shape;589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6" name="Google Shape;596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3" name="Google Shape;603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2" name="Google Shape;612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3" name="Google Shape;623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2" name="Google Shape;632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4" name="Google Shape;644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2" name="Google Shape;652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8" name="Google Shape;678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007ad7fc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gf007ad7fc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5" name="Google Shape;685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1" name="Google Shape;691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cb3762778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7" name="Google Shape;697;gcb3762778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cb3762778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3" name="Google Shape;703;gcb3762778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cb3762778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9" name="Google Shape;709;gcb3762778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cb3762778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5" name="Google Shape;715;gcb3762778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1" name="Google Shape;721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1" name="Google Shape;721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9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96"/>
          <p:cNvSpPr txBox="1">
            <a:spLocks noGrp="1"/>
          </p:cNvSpPr>
          <p:nvPr>
            <p:ph type="sldNum" idx="12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5"/>
          <p:cNvSpPr txBox="1">
            <a:spLocks noGrp="1"/>
          </p:cNvSpPr>
          <p:nvPr>
            <p:ph type="sldNum" idx="12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6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8" name="Google Shape;48;p10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06"/>
          <p:cNvSpPr txBox="1">
            <a:spLocks noGrp="1"/>
          </p:cNvSpPr>
          <p:nvPr>
            <p:ph type="sldNum" idx="12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7"/>
          <p:cNvSpPr txBox="1">
            <a:spLocks noGrp="1"/>
          </p:cNvSpPr>
          <p:nvPr>
            <p:ph type="sldNum" idx="12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98"/>
          <p:cNvSpPr txBox="1">
            <a:spLocks noGrp="1"/>
          </p:cNvSpPr>
          <p:nvPr>
            <p:ph type="sldNum" idx="12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99"/>
          <p:cNvSpPr txBox="1">
            <a:spLocks noGrp="1"/>
          </p:cNvSpPr>
          <p:nvPr>
            <p:ph type="sldNum" idx="12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10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100"/>
          <p:cNvSpPr txBox="1">
            <a:spLocks noGrp="1"/>
          </p:cNvSpPr>
          <p:nvPr>
            <p:ph type="sldNum" idx="12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1"/>
          <p:cNvSpPr txBox="1">
            <a:spLocks noGrp="1"/>
          </p:cNvSpPr>
          <p:nvPr>
            <p:ph type="sldNum" idx="12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10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102"/>
          <p:cNvSpPr txBox="1">
            <a:spLocks noGrp="1"/>
          </p:cNvSpPr>
          <p:nvPr>
            <p:ph type="sldNum" idx="12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103"/>
          <p:cNvSpPr txBox="1">
            <a:spLocks noGrp="1"/>
          </p:cNvSpPr>
          <p:nvPr>
            <p:ph type="sldNum" idx="12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10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10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04"/>
          <p:cNvSpPr txBox="1">
            <a:spLocks noGrp="1"/>
          </p:cNvSpPr>
          <p:nvPr>
            <p:ph type="sldNum" idx="12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5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5"/>
          <p:cNvSpPr txBox="1">
            <a:spLocks noGrp="1"/>
          </p:cNvSpPr>
          <p:nvPr>
            <p:ph type="body" idx="1"/>
          </p:nvPr>
        </p:nvSpPr>
        <p:spPr>
          <a:xfrm>
            <a:off x="311150" y="1152525"/>
            <a:ext cx="8521700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95"/>
          <p:cNvSpPr txBox="1">
            <a:spLocks noGrp="1"/>
          </p:cNvSpPr>
          <p:nvPr>
            <p:ph type="sldNum" idx="12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lar.urfu.ru/bitstream/10995/18609/1/iurg-2010-76-18.pdf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dm-sarapul.ru/city/kultura/uchrezhdeniya_kultury/tyunin-sarapul-kharbin.php" TargetMode="External"/><Relationship Id="rId3" Type="http://schemas.openxmlformats.org/officeDocument/2006/relationships/image" Target="../media/image4.jpeg"/><Relationship Id="rId7" Type="http://schemas.openxmlformats.org/officeDocument/2006/relationships/hyperlink" Target="http://kniga.seluk.ru/k-istoriya/653792-1-http-elibraryunatliborgru-rossiyskaya-akademiya-nauk-uralskoe-otdelenie-udmurtskiy-institut-istorii-yazika-li.php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yshared.ru/slide/1146112/" TargetMode="External"/><Relationship Id="rId5" Type="http://schemas.openxmlformats.org/officeDocument/2006/relationships/hyperlink" Target="https://alertino.com/ru/352772" TargetMode="External"/><Relationship Id="rId10" Type="http://schemas.openxmlformats.org/officeDocument/2006/relationships/hyperlink" Target="https://yandex.ru/images/search?from=tabbar&amp;text=%D0%B8%D0%BD%D0%BD%D0%B0%D0%BA%D0%B5%D0%B9%20%D0%B4%D0%BC%D0%B8%D1%82%D1%80%D0%B8%D0%B5%D0%B2%D0%B8%D1%87%20%D0%B4%D0%BC%D0%B8%D1%82%D1%80%D0%B8%D0%B5%D0%B2-%D0%BA%D0%B5%D0%BB%D1%8C%D0%B4%D0%B0&amp;pos=0&amp;img_url=https%3A%2F%2Fupload.wikimedia.org%2Fwikipedia%2Fru%2Ff%2Ff1%2FDmitriev-Kelda.jpg&amp;rpt=simage&amp;lr=44" TargetMode="External"/><Relationship Id="rId4" Type="http://schemas.openxmlformats.org/officeDocument/2006/relationships/hyperlink" Target="http://gasur.ru/activity/publications/pub_arh/g-e-vereshchagin-writer-scientist-educator-.php?sphrase_id=46097" TargetMode="External"/><Relationship Id="rId9" Type="http://schemas.openxmlformats.org/officeDocument/2006/relationships/hyperlink" Target="http://www.enc.cap.ru/?t=prsn&amp;lnk=1097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 txBox="1"/>
          <p:nvPr/>
        </p:nvSpPr>
        <p:spPr>
          <a:xfrm>
            <a:off x="822325" y="163513"/>
            <a:ext cx="7826375" cy="4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МИНИСТЕРСТВО КУЛЬТУРЫ УДМУРТСКОЙ РЕСПУБЛИКИ</a:t>
            </a:r>
            <a:endParaRPr/>
          </a:p>
        </p:txBody>
      </p:sp>
      <p:sp>
        <p:nvSpPr>
          <p:cNvPr id="56" name="Google Shape;56;p1"/>
          <p:cNvSpPr txBox="1"/>
          <p:nvPr/>
        </p:nvSpPr>
        <p:spPr>
          <a:xfrm>
            <a:off x="495300" y="2057400"/>
            <a:ext cx="8153400" cy="305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 err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“Югдытӥсь”</a:t>
            </a: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(“Просветитель”)</a:t>
            </a: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Электронная выставка,</a:t>
            </a: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 smtClean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посвящённая </a:t>
            </a:r>
            <a:r>
              <a:rPr lang="ru-RU" sz="1800" b="1" i="0" u="none" strike="noStrike" cap="none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170-летию со дня рождения</a:t>
            </a: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первого удмуртского учёного, писателя, поэта, </a:t>
            </a:r>
            <a:endParaRPr sz="1800" b="1" i="0" u="none" strike="noStrike" cap="none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dirty="0">
                <a:latin typeface="Arial Black"/>
                <a:ea typeface="Arial Black"/>
                <a:cs typeface="Arial Black"/>
                <a:sym typeface="Arial Black"/>
              </a:rPr>
              <a:t>учи</a:t>
            </a:r>
            <a:r>
              <a:rPr lang="ru-RU" sz="1800" b="1" i="0" u="none" strike="noStrike" cap="none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теля и священнослужителя</a:t>
            </a: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Григория Егоровича Верещагина</a:t>
            </a:r>
            <a:endParaRPr dirty="0"/>
          </a:p>
        </p:txBody>
      </p:sp>
      <p:pic>
        <p:nvPicPr>
          <p:cNvPr id="57" name="Google Shape;57;p1" descr="D:\МУЗЕЙ\%\Документы\2017\Музыкальные инструменты народов ПФО\Без имени-1.png"/>
          <p:cNvPicPr preferRelativeResize="0"/>
          <p:nvPr/>
        </p:nvPicPr>
        <p:blipFill rotWithShape="1">
          <a:blip r:embed="rId4">
            <a:alphaModFix/>
          </a:blip>
          <a:srcRect l="10620" t="29091" r="21172" b="24763"/>
          <a:stretch/>
        </p:blipFill>
        <p:spPr>
          <a:xfrm>
            <a:off x="4832350" y="593725"/>
            <a:ext cx="2900363" cy="1350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7475" y="766763"/>
            <a:ext cx="990600" cy="111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8"/>
          <p:cNvSpPr txBox="1"/>
          <p:nvPr/>
        </p:nvSpPr>
        <p:spPr>
          <a:xfrm>
            <a:off x="363150" y="865625"/>
            <a:ext cx="8417700" cy="359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Григорий Егорович  выписывал журналы и книги, которые в то время в глухих удмуртских деревнях были большой редкостью — им двигало стремление узнать больше, понять непонятное, научиться чему-то новому и научить других. </a:t>
            </a:r>
            <a:endParaRPr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	Специально для взрослых он организовывал воскресные чтения, где рассказывал об основных событиях, происходящих в то время в стране, о достижениях сельскохозяйственной науки, обучал взрослых грамоте, внедрял в бытовой деревенский уклад понятия о санитарии и гигиене. </a:t>
            </a:r>
            <a:endParaRPr dirty="0">
              <a:solidFill>
                <a:srgbClr val="01010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Г. Верещагин был </a:t>
            </a:r>
            <a:r>
              <a:rPr lang="ru-RU" dirty="0" smtClean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очень добродушным человеком</a:t>
            </a:r>
            <a:r>
              <a:rPr lang="ru-RU" dirty="0" smtClean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ru-RU" dirty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его подопечные всегда могли поделиться с ним своими радостями и горестями, а он давал им мудрый совет и для каждого находил доброе слово. </a:t>
            </a:r>
            <a:endParaRPr dirty="0">
              <a:solidFill>
                <a:srgbClr val="01010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f007ad7fc8_0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f007ad7fc8_0_24"/>
          <p:cNvSpPr txBox="1"/>
          <p:nvPr/>
        </p:nvSpPr>
        <p:spPr>
          <a:xfrm>
            <a:off x="839850" y="1191800"/>
            <a:ext cx="7464300" cy="2303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Григорий Егорович не только просвещал удмуртский народ, но и сам черпал знания из народных уст. Он ходил по деревням и сёлам и расспрашивал жителей об удмуртских традициях и обычаях. Все ответы  фиксировал на бумаге. Результатом таких бесед стало появление его первых значимых трудов: </a:t>
            </a:r>
            <a:r>
              <a:rPr lang="ru-RU" b="1" dirty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«Вотяки </a:t>
            </a:r>
            <a:r>
              <a:rPr lang="ru-RU" b="1" dirty="0" smtClean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С</a:t>
            </a:r>
            <a:r>
              <a:rPr lang="ru-RU" b="1" dirty="0" smtClean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основского </a:t>
            </a:r>
            <a:r>
              <a:rPr lang="ru-RU" b="1" dirty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края»</a:t>
            </a:r>
            <a:r>
              <a:rPr lang="ru-RU" dirty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 и </a:t>
            </a:r>
            <a:r>
              <a:rPr lang="ru-RU" b="1" dirty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«Вотяки Сарапульского уезда Вятской губернии»</a:t>
            </a:r>
            <a:r>
              <a:rPr lang="ru-RU" dirty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. 	</a:t>
            </a:r>
            <a:endParaRPr dirty="0">
              <a:solidFill>
                <a:srgbClr val="01010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gf007ad7fc8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f007ad7fc8_0_36"/>
          <p:cNvSpPr txBox="1"/>
          <p:nvPr/>
        </p:nvSpPr>
        <p:spPr>
          <a:xfrm>
            <a:off x="250200" y="109050"/>
            <a:ext cx="86436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М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онографию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«Вотяки Сосновского края»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Г. Е. Верещагин создал в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1883 г.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и выслал в Санкт-Петербург, в знаменитое в то время Императорское Русское географическое общество. Рукопись была принята более чем благосклонно. В том же году автору присудили серебряную медаль общества, а сама работа в виде отдельного самостоятельного выпуска «Записок» была обнародована в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1884 г.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и с некоторыми дополнениями – в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1886 г.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В жизни 33-летнего провинциального сельского учителя-удмурта это событие имело поистине судьбоносное значение. Окрыленный успехом, он берётся за подобную работу о другой локальной группе удмуртов. Так была создана вторая этнографическая монография –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«Вотяки Сарапульского уезда Вятской губернии»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выпущенная в Санкт-Петербурге в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1889 г.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за которую автор получил вторую серебряную медаль.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28 декабря 1888 г.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Григорий Егорович был избран </a:t>
            </a: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членом 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Императорского Русского географического общества. Так произошёл бурный взлёт научной известности Г.Е. Верещагина. О его дилогии «Вотяки…» заговорили, на неё ссылались не только российские, но и зарубежные исследователи.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f007ad7fc8_0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f007ad7fc8_0_44"/>
          <p:cNvPicPr preferRelativeResize="0"/>
          <p:nvPr/>
        </p:nvPicPr>
        <p:blipFill rotWithShape="1">
          <a:blip r:embed="rId4">
            <a:alphaModFix/>
          </a:blip>
          <a:srcRect l="39171" t="24935" r="35379" b="10730"/>
          <a:stretch/>
        </p:blipFill>
        <p:spPr>
          <a:xfrm>
            <a:off x="1210900" y="316974"/>
            <a:ext cx="2571099" cy="36568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f007ad7fc8_0_44"/>
          <p:cNvSpPr txBox="1"/>
          <p:nvPr/>
        </p:nvSpPr>
        <p:spPr>
          <a:xfrm>
            <a:off x="0" y="3973800"/>
            <a:ext cx="49929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Корепанов Дмитрий Иванович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(Кедра Митрей)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(1892-1949)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Основоположник удмуртской прозы, драматург, публицист, педагог, поэт, переводчик, литературовед</a:t>
            </a:r>
            <a:endParaRPr sz="1200" b="1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7" name="Google Shape;137;gf007ad7fc8_0_44"/>
          <p:cNvSpPr txBox="1"/>
          <p:nvPr/>
        </p:nvSpPr>
        <p:spPr>
          <a:xfrm>
            <a:off x="4099625" y="1034600"/>
            <a:ext cx="4755600" cy="2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Именно благодаря этим двум монографиям, писатель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Кедра Митрей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(Дмитрий Иванович Корепанов) заинтересовался этнографией и именно этот интерес родил у него замысел создать «вотскую трагедию в вотском духе» –  трагедию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«Эш-Терек»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а впоследствии и другие произведения, обращ	ённые к истории удмуртского народа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9"/>
          <p:cNvSpPr txBox="1"/>
          <p:nvPr/>
        </p:nvSpPr>
        <p:spPr>
          <a:xfrm>
            <a:off x="4365700" y="917100"/>
            <a:ext cx="413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4" name="Google Shape;144;p9"/>
          <p:cNvSpPr txBox="1"/>
          <p:nvPr/>
        </p:nvSpPr>
        <p:spPr>
          <a:xfrm>
            <a:off x="363800" y="815425"/>
            <a:ext cx="8555700" cy="3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В дальнейшем статьи Г. Верещагина, с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одержащие детальное описание быта, занятий, традиций, обрядов, религиозных верований и удмуртов, и русских Вятско-Прикамского края, </a:t>
            </a:r>
            <a:r>
              <a:rPr lang="ru-RU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стали публиковаться в различных крупных изданиях Москвы, Вятки, Ижевска и Сарапула. 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Собранный им богатый этнографический, фольклорный и лингвистический материал и сегодня служит исходной базой многих исследований учёных финно-угроведов.</a:t>
            </a:r>
            <a:endParaRPr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ru-RU">
                <a:solidFill>
                  <a:srgbClr val="030000"/>
                </a:solidFill>
                <a:latin typeface="Verdana"/>
                <a:ea typeface="Verdana"/>
                <a:cs typeface="Verdana"/>
                <a:sym typeface="Verdana"/>
              </a:rPr>
              <a:t>Труды Верещагина по этнографии и  фольклору в своё время высоко оценили известный русский географ </a:t>
            </a:r>
            <a:r>
              <a:rPr lang="ru-RU" b="1">
                <a:solidFill>
                  <a:srgbClr val="030000"/>
                </a:solidFill>
                <a:latin typeface="Verdana"/>
                <a:ea typeface="Verdana"/>
                <a:cs typeface="Verdana"/>
                <a:sym typeface="Verdana"/>
              </a:rPr>
              <a:t>Пётр Петрович Семёнов-Тян-Шанский,</a:t>
            </a:r>
            <a:r>
              <a:rPr lang="ru-RU" i="1">
                <a:solidFill>
                  <a:srgbClr val="03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>
                <a:solidFill>
                  <a:srgbClr val="030000"/>
                </a:solidFill>
                <a:latin typeface="Verdana"/>
                <a:ea typeface="Verdana"/>
                <a:cs typeface="Verdana"/>
                <a:sym typeface="Verdana"/>
              </a:rPr>
              <a:t>венгерский академик </a:t>
            </a:r>
            <a:r>
              <a:rPr lang="ru-RU" b="1">
                <a:solidFill>
                  <a:srgbClr val="030000"/>
                </a:solidFill>
                <a:latin typeface="Verdana"/>
                <a:ea typeface="Verdana"/>
                <a:cs typeface="Verdana"/>
                <a:sym typeface="Verdana"/>
              </a:rPr>
              <a:t>Бернат Мункачи,</a:t>
            </a:r>
            <a:r>
              <a:rPr lang="ru-RU">
                <a:solidFill>
                  <a:srgbClr val="030000"/>
                </a:solidFill>
                <a:latin typeface="Verdana"/>
                <a:ea typeface="Verdana"/>
                <a:cs typeface="Verdana"/>
                <a:sym typeface="Verdana"/>
              </a:rPr>
              <a:t> финский учёный </a:t>
            </a:r>
            <a:r>
              <a:rPr lang="ru-RU" b="1">
                <a:solidFill>
                  <a:srgbClr val="030000"/>
                </a:solidFill>
                <a:latin typeface="Verdana"/>
                <a:ea typeface="Verdana"/>
                <a:cs typeface="Verdana"/>
                <a:sym typeface="Verdana"/>
              </a:rPr>
              <a:t>Юрьё Вихманн</a:t>
            </a:r>
            <a:r>
              <a:rPr lang="ru-RU" i="1">
                <a:solidFill>
                  <a:srgbClr val="03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>
                <a:solidFill>
                  <a:srgbClr val="030000"/>
                </a:solidFill>
                <a:latin typeface="Verdana"/>
                <a:ea typeface="Verdana"/>
                <a:cs typeface="Verdana"/>
                <a:sym typeface="Verdana"/>
              </a:rPr>
              <a:t>и другие.</a:t>
            </a:r>
            <a:r>
              <a:rPr lang="ru-RU" i="1">
                <a:solidFill>
                  <a:srgbClr val="03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i="1">
              <a:solidFill>
                <a:srgbClr val="03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gf007ad7fc8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f007ad7fc8_0_32"/>
          <p:cNvSpPr txBox="1"/>
          <p:nvPr/>
        </p:nvSpPr>
        <p:spPr>
          <a:xfrm>
            <a:off x="614700" y="1154150"/>
            <a:ext cx="7715400" cy="294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Удмуртский</a:t>
            </a:r>
            <a:r>
              <a:rPr lang="ru-RU" i="1" dirty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dirty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ученый-этнограф, профессор </a:t>
            </a:r>
            <a:r>
              <a:rPr lang="ru-RU" b="1" dirty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В.Е. </a:t>
            </a:r>
            <a:r>
              <a:rPr lang="ru-RU" b="1" dirty="0" err="1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Владыкин</a:t>
            </a:r>
            <a:r>
              <a:rPr lang="ru-RU" dirty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в своей статье о Г.Е. Верещагине называет его </a:t>
            </a:r>
            <a:r>
              <a:rPr lang="ru-RU" b="1" dirty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первым профессиональным удмуртским учёным</a:t>
            </a:r>
            <a:r>
              <a:rPr lang="ru-RU" dirty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(хотя по профессии он никогда им не был: он не защищал </a:t>
            </a:r>
            <a:r>
              <a:rPr lang="ru-RU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диссертации, </a:t>
            </a:r>
            <a:r>
              <a:rPr lang="ru-RU" dirty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не получал ученые звания и степени, но его труды были высоконаучными), причём учёным-энциклопедистом наряду с видными учёными своего времени. Если Ломоносова называют русским университетом, то Верещагин – это целый научно-исследовательский институт при своём народе.</a:t>
            </a:r>
            <a:endParaRPr dirty="0">
              <a:solidFill>
                <a:srgbClr val="1B1B1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5"/>
          <p:cNvSpPr txBox="1"/>
          <p:nvPr/>
        </p:nvSpPr>
        <p:spPr>
          <a:xfrm>
            <a:off x="285750" y="4004757"/>
            <a:ext cx="88581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Владыкин Владимир Емельянович (Омель Лади)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(1943 г.р.)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Этнограф, поэт, доктор исторических наук, профессор. Заслуженный деятель науки УР, </a:t>
            </a:r>
            <a:endParaRPr sz="1200" b="1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лауреат Государственной премии УР, член Союза писателей России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и Финского литературного общества. Почётный гражданин УР</a:t>
            </a:r>
            <a:endParaRPr/>
          </a:p>
        </p:txBody>
      </p:sp>
      <p:pic>
        <p:nvPicPr>
          <p:cNvPr id="157" name="Google Shape;15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6928" y="211454"/>
            <a:ext cx="2449512" cy="3760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4"/>
          <p:cNvPicPr preferRelativeResize="0"/>
          <p:nvPr/>
        </p:nvPicPr>
        <p:blipFill rotWithShape="1">
          <a:blip r:embed="rId4">
            <a:alphaModFix/>
          </a:blip>
          <a:srcRect l="32104" t="19495" r="28381" b="10224"/>
          <a:stretch/>
        </p:blipFill>
        <p:spPr>
          <a:xfrm>
            <a:off x="764801" y="1044175"/>
            <a:ext cx="3055127" cy="305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4"/>
          <p:cNvSpPr txBox="1"/>
          <p:nvPr/>
        </p:nvSpPr>
        <p:spPr>
          <a:xfrm>
            <a:off x="106363" y="4048125"/>
            <a:ext cx="4371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 err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Баушев</a:t>
            </a:r>
            <a:r>
              <a:rPr lang="ru-RU" sz="1200" b="1" i="0" u="none" strike="noStrike" cap="none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Константин Михайлович 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070303"/>
                </a:solidFill>
                <a:latin typeface="Arial Black"/>
                <a:ea typeface="Arial Black"/>
                <a:cs typeface="Arial Black"/>
                <a:sym typeface="Arial Black"/>
              </a:rPr>
              <a:t>(</a:t>
            </a:r>
            <a:r>
              <a:rPr lang="ru-RU" sz="1200" b="1" i="0" u="none" strike="noStrike" cap="none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1894</a:t>
            </a:r>
            <a:r>
              <a:rPr lang="ru-RU" sz="1200" b="1" i="0" u="none" strike="noStrike" cap="none" dirty="0">
                <a:solidFill>
                  <a:srgbClr val="070303"/>
                </a:solidFill>
                <a:latin typeface="Arial Black"/>
                <a:ea typeface="Arial Black"/>
                <a:cs typeface="Arial Black"/>
                <a:sym typeface="Arial Black"/>
              </a:rPr>
              <a:t>-1977)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>
                <a:solidFill>
                  <a:srgbClr val="050505"/>
                </a:solidFill>
                <a:latin typeface="Arial Black"/>
                <a:ea typeface="Arial Black"/>
                <a:cs typeface="Arial Black"/>
                <a:sym typeface="Arial Black"/>
              </a:rPr>
              <a:t>У</a:t>
            </a:r>
            <a:r>
              <a:rPr lang="ru-RU" sz="1200" b="1" i="0" u="none" strike="noStrike" cap="none" dirty="0" smtClean="0">
                <a:solidFill>
                  <a:srgbClr val="050505"/>
                </a:solidFill>
                <a:latin typeface="Arial Black"/>
                <a:ea typeface="Arial Black"/>
                <a:cs typeface="Arial Black"/>
                <a:sym typeface="Arial Black"/>
              </a:rPr>
              <a:t>чёный-лингвист</a:t>
            </a:r>
            <a:r>
              <a:rPr lang="ru-RU" sz="1200" b="1" i="0" u="none" strike="noStrike" cap="none" dirty="0">
                <a:solidFill>
                  <a:srgbClr val="050505"/>
                </a:solidFill>
                <a:latin typeface="Arial Black"/>
                <a:ea typeface="Arial Black"/>
                <a:cs typeface="Arial Black"/>
                <a:sym typeface="Arial Black"/>
              </a:rPr>
              <a:t>, педагог, доцент.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050505"/>
                </a:solidFill>
                <a:latin typeface="Arial Black"/>
                <a:ea typeface="Arial Black"/>
                <a:cs typeface="Arial Black"/>
                <a:sym typeface="Arial Black"/>
              </a:rPr>
              <a:t>Участник Великой Отечественной войны</a:t>
            </a:r>
            <a:endParaRPr sz="1200" b="1" i="0" u="none" strike="noStrike" cap="none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5" name="Google Shape;16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7961" y="1044173"/>
            <a:ext cx="2257675" cy="300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4"/>
          <p:cNvSpPr txBox="1"/>
          <p:nvPr/>
        </p:nvSpPr>
        <p:spPr>
          <a:xfrm>
            <a:off x="4389438" y="4048113"/>
            <a:ext cx="4754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70303"/>
                </a:solidFill>
                <a:latin typeface="Arial Black"/>
                <a:ea typeface="Arial Black"/>
                <a:cs typeface="Arial Black"/>
                <a:sym typeface="Arial Black"/>
              </a:rPr>
              <a:t>Дмитриев Игнатий Дмитриевич 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70303"/>
                </a:solidFill>
                <a:latin typeface="Arial Black"/>
                <a:ea typeface="Arial Black"/>
                <a:cs typeface="Arial Black"/>
                <a:sym typeface="Arial Black"/>
              </a:rPr>
              <a:t>(</a:t>
            </a:r>
            <a:r>
              <a:rPr lang="ru-RU" sz="1200" b="1" i="0" u="none" strike="noStrike" cap="none">
                <a:solidFill>
                  <a:srgbClr val="070303"/>
                </a:solidFill>
                <a:latin typeface="Arial Black"/>
                <a:ea typeface="Arial Black"/>
                <a:cs typeface="Arial Black"/>
                <a:sym typeface="Arial Black"/>
              </a:rPr>
              <a:t>Иннакей Дмитриевич Дмитриев-Кельда)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70303"/>
                </a:solidFill>
                <a:latin typeface="Arial Black"/>
                <a:ea typeface="Arial Black"/>
                <a:cs typeface="Arial Black"/>
                <a:sym typeface="Arial Black"/>
              </a:rPr>
              <a:t>(1902-1994)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70303"/>
                </a:solidFill>
                <a:latin typeface="Arial Black"/>
                <a:ea typeface="Arial Black"/>
                <a:cs typeface="Arial Black"/>
                <a:sym typeface="Arial Black"/>
              </a:rPr>
              <a:t>Удмуртский писатель, учёный-лингвист, доцент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sng" strike="noStrike" cap="none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67" name="Google Shape;167;p14"/>
          <p:cNvSpPr txBox="1"/>
          <p:nvPr/>
        </p:nvSpPr>
        <p:spPr>
          <a:xfrm>
            <a:off x="188175" y="0"/>
            <a:ext cx="8706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За 18 лет учительства в Сосновском крае Григорий Егорович  выучил и воспитал немалое количество ребят. Некоторые из них и сами стали учёными, н-р:</a:t>
            </a:r>
            <a:r>
              <a:rPr lang="ru-RU" sz="1050">
                <a:solidFill>
                  <a:srgbClr val="444444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ru-RU" b="1">
                <a:solidFill>
                  <a:srgbClr val="070303"/>
                </a:solidFill>
                <a:latin typeface="Verdana"/>
                <a:ea typeface="Verdana"/>
                <a:cs typeface="Verdana"/>
                <a:sym typeface="Verdana"/>
              </a:rPr>
              <a:t>Константин Михайлович Баушев</a:t>
            </a:r>
            <a:r>
              <a:rPr lang="ru-RU">
                <a:solidFill>
                  <a:srgbClr val="070303"/>
                </a:solidFill>
                <a:latin typeface="Verdana"/>
                <a:ea typeface="Verdana"/>
                <a:cs typeface="Verdana"/>
                <a:sym typeface="Verdana"/>
              </a:rPr>
              <a:t> и </a:t>
            </a:r>
            <a:r>
              <a:rPr lang="ru-RU" b="1">
                <a:solidFill>
                  <a:srgbClr val="070303"/>
                </a:solidFill>
                <a:latin typeface="Verdana"/>
                <a:ea typeface="Verdana"/>
                <a:cs typeface="Verdana"/>
                <a:sym typeface="Verdana"/>
              </a:rPr>
              <a:t> Игнатий Дмитриевич Дмитриев</a:t>
            </a:r>
            <a:r>
              <a:rPr lang="ru-RU">
                <a:solidFill>
                  <a:srgbClr val="070303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f007ad7fc8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f007ad7fc8_0_20"/>
          <p:cNvSpPr txBox="1"/>
          <p:nvPr/>
        </p:nvSpPr>
        <p:spPr>
          <a:xfrm>
            <a:off x="30600" y="112925"/>
            <a:ext cx="908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4" name="Google Shape;174;gf007ad7fc8_0_20"/>
          <p:cNvSpPr txBox="1"/>
          <p:nvPr/>
        </p:nvSpPr>
        <p:spPr>
          <a:xfrm>
            <a:off x="463500" y="815425"/>
            <a:ext cx="8217000" cy="3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Ещё проживая в Ляльшуре, в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1895 г.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Г.Е. Верещагин, признанный лучшим знатоком удмуртских традиционных обрядов, получил приглашение Сарапульского окружного суда участвовать на стороне защиты на заседаниях по обвинению крестьян села Старый Мултан (ныне село Короленко Кизнерского района Удмуртской Республики) в человеческом жертвоприношении своим богам. </a:t>
            </a:r>
            <a:endParaRPr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Сессия суда, состоявшаяся в Елабуге, как и первая, прошедшая в 1894 г. в г. Малмыж с серьёзными нарушениями судопроизводства, завершилась осуждением удмуртов. Третья сессия суда по Мултанскому делу, где также участвовал Г.Е. Верещагин, прошла в Мамадыше в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1896 г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и завершилась полным оправданием обвинявшихся.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f007ad7fc8_0_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f007ad7fc8_0_60"/>
          <p:cNvSpPr txBox="1"/>
          <p:nvPr/>
        </p:nvSpPr>
        <p:spPr>
          <a:xfrm>
            <a:off x="469800" y="1241975"/>
            <a:ext cx="82044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По признанию писателя Владимира Галактионовича Короленко, с 1895 г. явившемся по сути организатором всей системы защиты  осуждённых удмуртов, считал, что блестящая экспертиза Г.Е. Верещагина, противостоявшего в своих показаниях эксперту-этнографу со стороны обвинения профессору Казанского университета И.Н. Смирнову, сыграла решающую роль в справедливом оправдательном приговоре суда. </a:t>
            </a:r>
            <a:endParaRPr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"/>
          <p:cNvPicPr preferRelativeResize="0"/>
          <p:nvPr/>
        </p:nvPicPr>
        <p:blipFill rotWithShape="1">
          <a:blip r:embed="rId4">
            <a:alphaModFix/>
          </a:blip>
          <a:srcRect l="33064" t="6567" r="34966" b="22424"/>
          <a:stretch/>
        </p:blipFill>
        <p:spPr>
          <a:xfrm>
            <a:off x="356313" y="228138"/>
            <a:ext cx="3227387" cy="403066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"/>
          <p:cNvSpPr txBox="1"/>
          <p:nvPr/>
        </p:nvSpPr>
        <p:spPr>
          <a:xfrm>
            <a:off x="81663" y="4356600"/>
            <a:ext cx="3776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Григорий Егорович Верещагин.  </a:t>
            </a: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Художник П.В. Ёлкин</a:t>
            </a:r>
            <a:endParaRPr sz="1200" b="1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6" name="Google Shape;66;p2"/>
          <p:cNvSpPr txBox="1"/>
          <p:nvPr/>
        </p:nvSpPr>
        <p:spPr>
          <a:xfrm>
            <a:off x="3900325" y="884700"/>
            <a:ext cx="5048700" cy="3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Григорий Егорович Верещагин 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(творческие псевдонимы: </a:t>
            </a:r>
            <a:r>
              <a:rPr lang="ru-RU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Удморт, Г. В. и Г. В-н)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— одна из самых значимых фигур в истории и культуре удмуртского народа, удивительно многогранная личность: первый удмуртский учёный (этнограф, фольклорист, лингвист), учитель, поэт, писатель, драматург, православный священник. Он играл на музыкальных инструментах и пел, отлично рисовал. Ему были доступны латынь, греческий и старославянский языки. Из его трудов берут свое начало удмуртская фольклористика, этнопедагогика, филология, социология и литература.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" name="Google Shape;67;p2"/>
          <p:cNvSpPr txBox="1"/>
          <p:nvPr/>
        </p:nvSpPr>
        <p:spPr>
          <a:xfrm>
            <a:off x="4593100" y="427050"/>
            <a:ext cx="400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latin typeface="Verdana"/>
                <a:ea typeface="Verdana"/>
                <a:cs typeface="Verdana"/>
                <a:sym typeface="Verdana"/>
              </a:rPr>
              <a:t>Биография</a:t>
            </a:r>
            <a:endParaRPr sz="1800"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7"/>
          <p:cNvPicPr preferRelativeResize="0"/>
          <p:nvPr/>
        </p:nvPicPr>
        <p:blipFill rotWithShape="1">
          <a:blip r:embed="rId4">
            <a:alphaModFix/>
          </a:blip>
          <a:srcRect l="37105" t="15168" r="35278" b="19444"/>
          <a:stretch/>
        </p:blipFill>
        <p:spPr>
          <a:xfrm>
            <a:off x="2861628" y="182880"/>
            <a:ext cx="3116262" cy="414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7"/>
          <p:cNvSpPr txBox="1"/>
          <p:nvPr/>
        </p:nvSpPr>
        <p:spPr>
          <a:xfrm>
            <a:off x="1073150" y="4313238"/>
            <a:ext cx="7138988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В.Г. Короленко но Г.Е. Верещагин Вуж Мултанын</a:t>
            </a:r>
            <a:endParaRPr sz="1200" b="1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(В.Г. Короленко и Г.Е. Верещагин в Старом Мултане)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Художник П.В. Ёлкин</a:t>
            </a:r>
            <a:endParaRPr sz="1200" b="1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gf007ad7fc8_0_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f007ad7fc8_0_70"/>
          <p:cNvSpPr txBox="1"/>
          <p:nvPr/>
        </p:nvSpPr>
        <p:spPr>
          <a:xfrm>
            <a:off x="827250" y="1003625"/>
            <a:ext cx="7489500" cy="294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Историк и этнограф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Кузнецов Степан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(Стефан) 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Кирович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принявший участие в </a:t>
            </a: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</a:t>
            </a:r>
            <a:r>
              <a:rPr lang="ru-RU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М</a:t>
            </a:r>
            <a:r>
              <a:rPr lang="ru-RU" dirty="0" err="1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ултанском</a:t>
            </a: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процессе» в 1896 году, вспоминал: </a:t>
            </a:r>
            <a:r>
              <a:rPr lang="ru-RU" i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«Я помню потрясающую сцену при третьем разбирательстве  </a:t>
            </a:r>
            <a:r>
              <a:rPr lang="ru-RU" i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Мултанского</a:t>
            </a:r>
            <a:r>
              <a:rPr lang="ru-RU" i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дела, когда Верещагин, давая свою экспертизу по вопросу о человеческих жертвоприношениях и категорически отрицая их, не выдержал и горько заплакал, не в состоянии будучи перенести обидного нарекания на целое племя. А профессор Смирнов (бывший на стороне обвинения) сохранял на лице чисто каменную улыбку»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0"/>
          <p:cNvSpPr txBox="1"/>
          <p:nvPr/>
        </p:nvSpPr>
        <p:spPr>
          <a:xfrm>
            <a:off x="34250" y="4226075"/>
            <a:ext cx="48846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Г.Е. Верещагин с </a:t>
            </a:r>
            <a:r>
              <a:rPr lang="ru-RU" sz="1200" b="1">
                <a:latin typeface="Arial Black"/>
                <a:ea typeface="Arial Black"/>
                <a:cs typeface="Arial Black"/>
                <a:sym typeface="Arial Black"/>
              </a:rPr>
              <a:t>супругой</a:t>
            </a: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Василисой Ивановной </a:t>
            </a:r>
            <a:endParaRPr/>
          </a:p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и сыновьями Николаем и Иваном</a:t>
            </a:r>
            <a:endParaRPr/>
          </a:p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г. Елабуга, 1895 г. </a:t>
            </a:r>
            <a:endParaRPr/>
          </a:p>
        </p:txBody>
      </p:sp>
      <p:sp>
        <p:nvSpPr>
          <p:cNvPr id="200" name="Google Shape;200;p10"/>
          <p:cNvSpPr txBox="1"/>
          <p:nvPr/>
        </p:nvSpPr>
        <p:spPr>
          <a:xfrm>
            <a:off x="4052075" y="1417625"/>
            <a:ext cx="46668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-RU" b="1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1895 г.</a:t>
            </a:r>
            <a:r>
              <a:rPr lang="ru-RU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 Григорий Егорович с семьёй  уехал в </a:t>
            </a:r>
            <a:r>
              <a:rPr lang="ru-RU" b="1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Елабугу</a:t>
            </a:r>
            <a:r>
              <a:rPr lang="ru-RU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>
              <a:solidFill>
                <a:srgbClr val="03030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363F52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ru-RU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В Елабуге</a:t>
            </a:r>
            <a:r>
              <a:rPr lang="ru-RU" sz="1200">
                <a:solidFill>
                  <a:srgbClr val="363F5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он</a:t>
            </a:r>
            <a:r>
              <a:rPr lang="ru-R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принял духовный сан  и </a:t>
            </a:r>
            <a:r>
              <a:rPr lang="ru-RU" b="1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5 декабря 1895 г.</a:t>
            </a:r>
            <a:r>
              <a:rPr lang="ru-RU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 был назначен дьяконом Елабужской кладбищенской церкви.</a:t>
            </a:r>
            <a:endParaRPr>
              <a:solidFill>
                <a:srgbClr val="03030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7588" y="131238"/>
            <a:ext cx="2773176" cy="415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gf007ad7fc8_0_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f007ad7fc8_0_56"/>
          <p:cNvSpPr txBox="1"/>
          <p:nvPr/>
        </p:nvSpPr>
        <p:spPr>
          <a:xfrm>
            <a:off x="657900" y="991050"/>
            <a:ext cx="7828200" cy="2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1900 г.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семья Верещагиных переехала в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село Бураново Сарапульского уезда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(ныне Малопургинский район Удмуртской Республики). Григорию Егоровичу предоставили место службы в качестве священника в местной церкви. </a:t>
            </a:r>
            <a:r>
              <a:rPr lang="ru-RU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В своей автобиографии он писал: </a:t>
            </a:r>
            <a:r>
              <a:rPr lang="ru-RU" i="1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«Необходимость заставила меня поступить в духовное звание...», </a:t>
            </a:r>
            <a:r>
              <a:rPr lang="ru-RU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а в</a:t>
            </a:r>
            <a:r>
              <a:rPr lang="ru-RU" i="1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письме финскому учёному Юрьё Вихманну он сообщал: </a:t>
            </a:r>
            <a:r>
              <a:rPr lang="ru-RU" i="1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«В учительстве мне содержания не хватало и я поступил в попы, но и там счастья не встретил...»</a:t>
            </a:r>
            <a:r>
              <a:rPr lang="ru-RU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>
              <a:solidFill>
                <a:srgbClr val="03030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2"/>
          <p:cNvPicPr preferRelativeResize="0"/>
          <p:nvPr/>
        </p:nvPicPr>
        <p:blipFill rotWithShape="1">
          <a:blip r:embed="rId4">
            <a:alphaModFix/>
          </a:blip>
          <a:srcRect l="37041" t="20232" r="33185" b="11208"/>
          <a:stretch/>
        </p:blipFill>
        <p:spPr>
          <a:xfrm>
            <a:off x="2997693" y="217361"/>
            <a:ext cx="2982914" cy="386235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2"/>
          <p:cNvSpPr txBox="1"/>
          <p:nvPr/>
        </p:nvSpPr>
        <p:spPr>
          <a:xfrm>
            <a:off x="184150" y="4022725"/>
            <a:ext cx="861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Семья Г.Е. Верещагина</a:t>
            </a:r>
            <a:r>
              <a:rPr lang="ru-RU" sz="1200" b="1">
                <a:latin typeface="Arial Black"/>
                <a:ea typeface="Arial Black"/>
                <a:cs typeface="Arial Black"/>
                <a:sym typeface="Arial Black"/>
              </a:rPr>
              <a:t>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Супруга Василиса Ивановна, сыновья Николай, Иван и сноха Мария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Вятская губерния, Сарапульский уезд,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с. Бураново, 1907 г.</a:t>
            </a:r>
            <a:endParaRPr sz="1200" b="1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f007ad7fc8_0_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f007ad7fc8_0_222" descr="C:\Users\K1\Desktop\ПИ Верещагин\НМУР УРМ-11006  Письмо Верещагина Г.Е. Михаилу Семеновичу ( )_ редактору «Известий Сарапульского музея»._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635" y="156210"/>
            <a:ext cx="3241677" cy="410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f007ad7fc8_0_222" descr="C:\Users\K1\Desktop\ПИ Верещагин\НМУР УРМ-11006  Письмо Верещагина Г.Е. Михаилу Семеновичу ( )_ редактору «Известий Сарапульского музея»._1 (1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5663" y="169228"/>
            <a:ext cx="3149599" cy="398144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f007ad7fc8_0_222"/>
          <p:cNvSpPr txBox="1"/>
          <p:nvPr/>
        </p:nvSpPr>
        <p:spPr>
          <a:xfrm>
            <a:off x="697230" y="4343400"/>
            <a:ext cx="763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Письмо Г.Е. Верещагина редактору журнала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«Известия Сарапульского земского музея» Михаилу Семёновичу Тюнину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с. Бураново, 2 июня 1913 г.</a:t>
            </a:r>
            <a:endParaRPr sz="12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f007ad7fc8_0_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f007ad7fc8_0_80"/>
          <p:cNvSpPr txBox="1"/>
          <p:nvPr/>
        </p:nvSpPr>
        <p:spPr>
          <a:xfrm>
            <a:off x="263450" y="163100"/>
            <a:ext cx="8643300" cy="43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212529"/>
                </a:solidFill>
                <a:latin typeface="Verdana"/>
                <a:ea typeface="Verdana"/>
                <a:cs typeface="Verdana"/>
                <a:sym typeface="Verdana"/>
              </a:rPr>
              <a:t>С мая 1901 г. по ноябрь 1913 г. Г. Верещагин являлся миссионером 2-го округа Сарапульского уезда. В</a:t>
            </a:r>
            <a:r>
              <a:rPr lang="ru-RU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есьма доступным языком рассказывал о сущности христианского вероучения (ведь многие удмурты в то время всё ещё оставались язычниками)</a:t>
            </a:r>
            <a:r>
              <a:rPr lang="ru-RU">
                <a:solidFill>
                  <a:srgbClr val="212529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ru-RU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1907 г. за службу был награждён набедренником, в 1910 г. - скуфьёй. В декабре 1903 г. был избран участковым попечителем Попечительства о народной трезвости.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Служа в церкви, отец Григорий одновременно преподавал Закон Божий.</a:t>
            </a:r>
            <a:r>
              <a:rPr lang="ru-RU">
                <a:solidFill>
                  <a:srgbClr val="21252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>
                <a:solidFill>
                  <a:srgbClr val="030000"/>
                </a:solidFill>
                <a:latin typeface="Verdana"/>
                <a:ea typeface="Verdana"/>
                <a:cs typeface="Verdana"/>
                <a:sym typeface="Verdana"/>
              </a:rPr>
              <a:t>С 1 сентября 1901 г. работал заведующим Яганской школы грамоты, с 17 ноября 1901 г. - законоучителем Бурановского земского училища. С 1 января 1912 г. был освобождён от должности заведующего и законоучителя Яганской школы в связи с её закрытием. С 25 января 1906 г. по 29 сентября 1915 г. преподавал закон Божий в Малояганском (Байкузинском) земском училище. </a:t>
            </a:r>
            <a:endParaRPr>
              <a:solidFill>
                <a:srgbClr val="03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Не оставлял батюшка также и исследовательскую работу.</a:t>
            </a:r>
            <a:endParaRPr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f007ad7fc8_0_2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f007ad7fc8_0_229" descr="C:\Users\K1\Desktop\ПИ Верещагин\НМУР УРМ-29799  Письмо Верещагина Г.Е.  сыну- Верещагину И.Г._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873" y="255588"/>
            <a:ext cx="3355655" cy="409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f007ad7fc8_0_229" descr="C:\Users\K1\Desktop\ПИ Верещагин\НМУР УРМ-29799  Письмо Верещагина Г.Е.  сыну- Верещагину И.Г._1 (1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6340" y="249237"/>
            <a:ext cx="3360420" cy="412937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f007ad7fc8_0_229"/>
          <p:cNvSpPr txBox="1"/>
          <p:nvPr/>
        </p:nvSpPr>
        <p:spPr>
          <a:xfrm>
            <a:off x="1211580" y="4526280"/>
            <a:ext cx="670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Фрагменты из письма Г.Е. Верещагина сыну Ивану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с. Бураново, </a:t>
            </a:r>
            <a:r>
              <a:rPr lang="ru-RU" sz="1200">
                <a:latin typeface="Arial Black"/>
                <a:ea typeface="Arial Black"/>
                <a:cs typeface="Arial Black"/>
                <a:sym typeface="Arial Black"/>
              </a:rPr>
              <a:t>25 января </a:t>
            </a: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1925 г.</a:t>
            </a:r>
            <a:endParaRPr sz="12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f007ad7fc8_0_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f007ad7fc8_0_90"/>
          <p:cNvSpPr txBox="1"/>
          <p:nvPr/>
        </p:nvSpPr>
        <p:spPr>
          <a:xfrm>
            <a:off x="227750" y="125450"/>
            <a:ext cx="8667000" cy="488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Формирование и развитие Г.Е. Верещагина как педагога, исследователя (этнографа, фольклориста) и литератора (поэта, прозаика, драматурга), шло одновременно, параллельно друг другу. Однако писатель вызревал в нём гораздо дольше. Литература прорастала внутри этнографии. Судя по рукописям, лишь пьесы он начал писать, будучи уже в годах, в </a:t>
            </a:r>
            <a:r>
              <a:rPr lang="ru-RU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бурановский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период деятельности, по-видимому, осознав, что через сцену наиболее доступен путь к почти поголовно неграмотному удмуртскому народу. Им создано около десяти пьес на удмуртском и русском языках </a:t>
            </a: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ru-RU" b="1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«</a:t>
            </a:r>
            <a:r>
              <a:rPr lang="ru-RU" b="1" dirty="0" err="1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Макмыр</a:t>
            </a:r>
            <a:r>
              <a:rPr lang="ru-RU" b="1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возись»</a:t>
            </a:r>
            <a:r>
              <a:rPr lang="ru-RU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(«Опохмеляющийся</a:t>
            </a:r>
            <a:r>
              <a:rPr lang="ru-RU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»</a:t>
            </a:r>
            <a:r>
              <a:rPr lang="ru-RU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), </a:t>
            </a:r>
            <a:r>
              <a:rPr lang="ru-RU" b="1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«</a:t>
            </a:r>
            <a:r>
              <a:rPr lang="ru-RU" b="1" dirty="0" err="1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Капчиен</a:t>
            </a:r>
            <a:r>
              <a:rPr lang="ru-RU" b="1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 dirty="0" err="1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шедьтэм</a:t>
            </a:r>
            <a:r>
              <a:rPr lang="ru-RU" b="1" dirty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 dirty="0" err="1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уксё</a:t>
            </a:r>
            <a:r>
              <a:rPr lang="ru-RU" b="1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»</a:t>
            </a:r>
            <a:r>
              <a:rPr lang="ru-RU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(«Легко </a:t>
            </a:r>
            <a:r>
              <a:rPr lang="ru-RU" dirty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доставшиеся </a:t>
            </a:r>
            <a:r>
              <a:rPr lang="ru-RU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деньги»), </a:t>
            </a:r>
            <a:r>
              <a:rPr lang="ru-RU" b="1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«</a:t>
            </a:r>
            <a:r>
              <a:rPr lang="ru-RU" b="1" dirty="0" err="1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Калтыртӥсь</a:t>
            </a:r>
            <a:r>
              <a:rPr lang="ru-RU" b="1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»</a:t>
            </a:r>
            <a:r>
              <a:rPr lang="ru-RU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(«Гуляка</a:t>
            </a:r>
            <a:r>
              <a:rPr lang="ru-RU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»</a:t>
            </a:r>
            <a:r>
              <a:rPr lang="ru-RU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), </a:t>
            </a:r>
            <a:r>
              <a:rPr lang="ru-RU" b="1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«</a:t>
            </a:r>
            <a:r>
              <a:rPr lang="ru-RU" b="1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Удмурт </a:t>
            </a:r>
            <a:r>
              <a:rPr lang="ru-RU" b="1" dirty="0" err="1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юон</a:t>
            </a:r>
            <a:r>
              <a:rPr lang="ru-RU" b="1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»</a:t>
            </a:r>
            <a:r>
              <a:rPr lang="ru-RU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(«Удмуртский пир»), </a:t>
            </a:r>
            <a:r>
              <a:rPr lang="ru-RU" b="1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«</a:t>
            </a:r>
            <a:r>
              <a:rPr lang="ru-RU" b="1" dirty="0" err="1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Мӧйы </a:t>
            </a:r>
            <a:r>
              <a:rPr lang="ru-RU" b="1" dirty="0" err="1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дыръя</a:t>
            </a:r>
            <a:r>
              <a:rPr lang="ru-RU" b="1" dirty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 dirty="0" err="1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кузпалъяськон</a:t>
            </a:r>
            <a:r>
              <a:rPr lang="ru-RU" b="1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»</a:t>
            </a:r>
            <a:r>
              <a:rPr lang="ru-RU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(«Женитьба </a:t>
            </a:r>
            <a:r>
              <a:rPr lang="ru-RU" dirty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под </a:t>
            </a:r>
            <a:r>
              <a:rPr lang="ru-RU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старость</a:t>
            </a:r>
            <a:r>
              <a:rPr lang="ru-RU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»</a:t>
            </a:r>
            <a:r>
              <a:rPr lang="ru-RU" dirty="0" smtClean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) </a:t>
            </a:r>
            <a:r>
              <a:rPr lang="ru-RU" dirty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и др. 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), основой сюжетных построений которых также являются фольклор и этнография, пропитанные, как и в его русскоязычных поэмах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«Загубленная жизнь» 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(является во многом автобиографической),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Скоробогат-Кащей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»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идеей утверждения добрых народных традиций и осуждения человеческих пороков. </a:t>
            </a:r>
            <a:endParaRPr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f591e1364c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f591e1364c_0_0"/>
          <p:cNvSpPr txBox="1"/>
          <p:nvPr/>
        </p:nvSpPr>
        <p:spPr>
          <a:xfrm>
            <a:off x="341625" y="732800"/>
            <a:ext cx="8667000" cy="3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Поэмы «Загубленная жизнь» и «Скоробогат-Кащей» Г.Е. Верещагина занимают значительное место в его богатом и многогранном творческом наследии. Они показывают, что он успешно творил и на русском языке, как и последующие двуязычные классики удмуртской литературы: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Кедра Митрей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Кузебай Герд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Геннадий Красильников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r>
              <a:rPr lang="ru-R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just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ru-RU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Уж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е и в недрах этнографических очерков «Вотяки Сосновского края» и «Вотяки Сарапульского уезда Вятской губернии» проявляли себя элементы удмуртской художественной прозы. </a:t>
            </a:r>
            <a:endParaRPr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"/>
          <p:cNvSpPr txBox="1"/>
          <p:nvPr/>
        </p:nvSpPr>
        <p:spPr>
          <a:xfrm>
            <a:off x="388900" y="297600"/>
            <a:ext cx="8355000" cy="451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Родился Григорий Егорович, как он сообщает в собственноручно написанной автобиографии,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30 сентября 1851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года по старому стилю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 селе Полом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(удмуртское название </a:t>
            </a:r>
            <a:r>
              <a:rPr lang="ru-RU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Ойыл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) </a:t>
            </a:r>
            <a:r>
              <a:rPr lang="ru-RU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Глазовского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уезда Вятской губернии (в настоящее время — </a:t>
            </a:r>
            <a:r>
              <a:rPr lang="ru-RU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Кезский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район Удмуртской Республики). Однако, обнаруженная сотрудниками Государственного архива Удмуртии метрическая запись свидетельствует, что Григорий Егорович и его брат-близнец Михаил родились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22 сентября 1851 года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по старому стилю (по новому — 4 октября 1851 года) в семье  крестьянина-удмурта Егора (Георгия) Ивановича (1818–?) и Евдокии Ивановны (1814–1889) Верещагиных в числе девяти </a:t>
            </a: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детей (по 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воспоминаниям Ольги Николаевны Верещагиной, внучки Г.Е. Верещагина, в семье жила легенда: якобы дед Григория Егоровича был французом, пленённым в 1812 году, сосланным на Вятку и женившимся на удмуртке.)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f007ad7fc8_0_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f007ad7fc8_0_86"/>
          <p:cNvSpPr txBox="1"/>
          <p:nvPr/>
        </p:nvSpPr>
        <p:spPr>
          <a:xfrm>
            <a:off x="726900" y="1066325"/>
            <a:ext cx="7690200" cy="3380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202122"/>
                </a:solidFill>
                <a:latin typeface="Verdana"/>
                <a:ea typeface="Verdana"/>
                <a:cs typeface="Verdana"/>
                <a:sym typeface="Verdana"/>
              </a:rPr>
              <a:t>О </a:t>
            </a:r>
            <a:r>
              <a:rPr lang="ru-RU" dirty="0" err="1">
                <a:solidFill>
                  <a:srgbClr val="202122"/>
                </a:solidFill>
                <a:latin typeface="Verdana"/>
                <a:ea typeface="Verdana"/>
                <a:cs typeface="Verdana"/>
                <a:sym typeface="Verdana"/>
              </a:rPr>
              <a:t>Григорие</a:t>
            </a:r>
            <a:r>
              <a:rPr lang="ru-RU" dirty="0">
                <a:solidFill>
                  <a:srgbClr val="202122"/>
                </a:solidFill>
                <a:latin typeface="Verdana"/>
                <a:ea typeface="Verdana"/>
                <a:cs typeface="Verdana"/>
                <a:sym typeface="Verdana"/>
              </a:rPr>
              <a:t> Егоровиче, как о поэте, первым написал ещё в </a:t>
            </a:r>
            <a:r>
              <a:rPr lang="ru-RU" b="1" dirty="0">
                <a:solidFill>
                  <a:srgbClr val="202122"/>
                </a:solidFill>
                <a:latin typeface="Verdana"/>
                <a:ea typeface="Verdana"/>
                <a:cs typeface="Verdana"/>
                <a:sym typeface="Verdana"/>
              </a:rPr>
              <a:t>1886</a:t>
            </a:r>
            <a:r>
              <a:rPr lang="ru-RU" dirty="0">
                <a:solidFill>
                  <a:srgbClr val="20212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 dirty="0">
                <a:solidFill>
                  <a:srgbClr val="202122"/>
                </a:solidFill>
                <a:latin typeface="Verdana"/>
                <a:ea typeface="Verdana"/>
                <a:cs typeface="Verdana"/>
                <a:sym typeface="Verdana"/>
              </a:rPr>
              <a:t>г.</a:t>
            </a:r>
            <a:r>
              <a:rPr lang="ru-RU" dirty="0">
                <a:solidFill>
                  <a:srgbClr val="202122"/>
                </a:solidFill>
                <a:latin typeface="Verdana"/>
                <a:ea typeface="Verdana"/>
                <a:cs typeface="Verdana"/>
                <a:sym typeface="Verdana"/>
              </a:rPr>
              <a:t> венгерский академик </a:t>
            </a:r>
            <a:r>
              <a:rPr lang="ru-RU" b="1" dirty="0" err="1">
                <a:solidFill>
                  <a:srgbClr val="202122"/>
                </a:solidFill>
                <a:latin typeface="Verdana"/>
                <a:ea typeface="Verdana"/>
                <a:cs typeface="Verdana"/>
                <a:sym typeface="Verdana"/>
              </a:rPr>
              <a:t>Бернат</a:t>
            </a:r>
            <a:r>
              <a:rPr lang="ru-RU" b="1" dirty="0">
                <a:solidFill>
                  <a:srgbClr val="20212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 dirty="0" err="1">
                <a:solidFill>
                  <a:srgbClr val="202122"/>
                </a:solidFill>
                <a:latin typeface="Verdana"/>
                <a:ea typeface="Verdana"/>
                <a:cs typeface="Verdana"/>
                <a:sym typeface="Verdana"/>
              </a:rPr>
              <a:t>Мункачи</a:t>
            </a:r>
            <a:r>
              <a:rPr lang="ru-RU" dirty="0">
                <a:solidFill>
                  <a:srgbClr val="202122"/>
                </a:solidFill>
                <a:latin typeface="Verdana"/>
                <a:ea typeface="Verdana"/>
                <a:cs typeface="Verdana"/>
                <a:sym typeface="Verdana"/>
              </a:rPr>
              <a:t> после личного знакомства с ним в </a:t>
            </a:r>
            <a:r>
              <a:rPr lang="ru-RU" b="1" dirty="0">
                <a:solidFill>
                  <a:srgbClr val="202122"/>
                </a:solidFill>
                <a:latin typeface="Verdana"/>
                <a:ea typeface="Verdana"/>
                <a:cs typeface="Verdana"/>
                <a:sym typeface="Verdana"/>
              </a:rPr>
              <a:t>1885 г. в селе </a:t>
            </a:r>
            <a:r>
              <a:rPr lang="ru-RU" b="1" dirty="0" err="1">
                <a:solidFill>
                  <a:srgbClr val="202122"/>
                </a:solidFill>
                <a:latin typeface="Verdana"/>
                <a:ea typeface="Verdana"/>
                <a:cs typeface="Verdana"/>
                <a:sym typeface="Verdana"/>
              </a:rPr>
              <a:t>Шаркан</a:t>
            </a:r>
            <a:r>
              <a:rPr lang="ru-RU" dirty="0">
                <a:solidFill>
                  <a:srgbClr val="202122"/>
                </a:solidFill>
                <a:latin typeface="Verdana"/>
                <a:ea typeface="Verdana"/>
                <a:cs typeface="Verdana"/>
                <a:sym typeface="Verdana"/>
              </a:rPr>
              <a:t>, а в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1929 г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писатель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Кедра 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Митрей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в газете </a:t>
            </a:r>
            <a:r>
              <a:rPr lang="ru-RU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Глазовского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уезда «</a:t>
            </a:r>
            <a:r>
              <a:rPr lang="ru-RU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Выль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гурт» («Новая деревня») </a:t>
            </a: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написал, что 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включённое в этнографический очерк «Вотяки Сарапульского уезда Вятской губернии» под видом народной колыбельной песни стихотворение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Чагыр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чагыр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дыдыке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...»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(«Сизый, сизый голубок...»), является первым оригинальным печатным художественным произведением на удмуртском языке.</a:t>
            </a:r>
            <a:endParaRPr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f007ad7fc8_0_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f007ad7fc8_0_102"/>
          <p:cNvSpPr txBox="1"/>
          <p:nvPr/>
        </p:nvSpPr>
        <p:spPr>
          <a:xfrm>
            <a:off x="464175" y="363825"/>
            <a:ext cx="8104200" cy="42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Удмуртский поэт и учёный 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Кузебай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Герд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(Кузьма Павлович Чайников),  поместил стихотворение «</a:t>
            </a:r>
            <a:r>
              <a:rPr lang="ru-RU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Чагыр-чагыр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дыдыке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» в сборники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«Удмурт 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кырӟанъёс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»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(«Удмуртские песни»), </a:t>
            </a: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выпущенные 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1924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и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1927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годах, а также в книгу для чтения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Шуныт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зор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»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(«Теплый дождь»)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(1924)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с некоторыми изменениями под заголовком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Нуны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веттан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гур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»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(«Колыбельная песня»). Исправления касались некоторых слов, кроме этого он добавил после каждой строфы припев: </a:t>
            </a:r>
            <a:r>
              <a:rPr lang="ru-RU" i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</a:t>
            </a:r>
            <a:r>
              <a:rPr lang="ru-RU" i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Изь-изь</a:t>
            </a:r>
            <a:r>
              <a:rPr lang="ru-RU" i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ru-RU" i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нуные</a:t>
            </a:r>
            <a:r>
              <a:rPr lang="ru-RU" i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ru-RU" i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зарни</a:t>
            </a:r>
            <a:r>
              <a:rPr lang="ru-RU" i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i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бугоре</a:t>
            </a:r>
            <a:r>
              <a:rPr lang="ru-RU" i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» («Спи-спи, моё дитя, золотой клубочек»).</a:t>
            </a:r>
            <a:endParaRPr i="1"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ru-RU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Кузебай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Герд также высоко ценил Г.Е. Верещагина как этнографа. В своей статье «Этнография у вотяков после революции» он писал: «</a:t>
            </a:r>
            <a:r>
              <a:rPr lang="ru-RU" i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За это время у вотяков как этнограф выдвинулся лишь единственный Г.Е. Верещагин, давший очень ценные материалы и работы о вотяках».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gf007ad7fc8_0_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f007ad7fc8_0_110"/>
          <p:cNvPicPr preferRelativeResize="0"/>
          <p:nvPr/>
        </p:nvPicPr>
        <p:blipFill rotWithShape="1">
          <a:blip r:embed="rId4">
            <a:alphaModFix/>
          </a:blip>
          <a:srcRect l="39097" t="19010" r="35518" b="10710"/>
          <a:stretch/>
        </p:blipFill>
        <p:spPr>
          <a:xfrm>
            <a:off x="3258820" y="174942"/>
            <a:ext cx="2421891" cy="377032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f007ad7fc8_0_110"/>
          <p:cNvSpPr txBox="1"/>
          <p:nvPr/>
        </p:nvSpPr>
        <p:spPr>
          <a:xfrm>
            <a:off x="701675" y="4189413"/>
            <a:ext cx="3000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>
              <a:solidFill>
                <a:srgbClr val="000000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268" name="Google Shape;268;gf007ad7fc8_0_110"/>
          <p:cNvSpPr/>
          <p:nvPr/>
        </p:nvSpPr>
        <p:spPr>
          <a:xfrm>
            <a:off x="403542" y="4030950"/>
            <a:ext cx="8180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Чайников Кузьма Павлович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(Кузебай Герд)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(1898-1937)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Поэт, прозаик, драматург, общественный деятель, учёный</a:t>
            </a:r>
            <a:endParaRPr sz="14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f007ad7fc8_0_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f007ad7fc8_0_98"/>
          <p:cNvSpPr txBox="1"/>
          <p:nvPr/>
        </p:nvSpPr>
        <p:spPr>
          <a:xfrm>
            <a:off x="250900" y="1304700"/>
            <a:ext cx="8668800" cy="22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Продолжая распространять просвещение среди удмуртского народа, Григорий Егорович участвовал в </a:t>
            </a:r>
            <a:r>
              <a:rPr lang="ru-RU" b="1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Первом Всероссийском съезде удмуртов</a:t>
            </a:r>
            <a:r>
              <a:rPr lang="ru-RU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 в Елабуге </a:t>
            </a:r>
            <a:r>
              <a:rPr lang="ru-RU" b="1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в 1918 г.</a:t>
            </a:r>
            <a:r>
              <a:rPr lang="ru-RU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, в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совещании красноармейцев-удмуртов и удмуртских работников социалистической культуры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в Сарапуле в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1920 г.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выступил с докладом о происхождении удмуртского народа на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первом съезде писателей Удмуртии 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 Ижевске в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1921 г.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gf007ad7fc8_0_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f007ad7fc8_0_121"/>
          <p:cNvSpPr txBox="1"/>
          <p:nvPr/>
        </p:nvSpPr>
        <p:spPr>
          <a:xfrm>
            <a:off x="853075" y="1154150"/>
            <a:ext cx="75522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1924 г.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Г.Е. Верещагин под псевдонимом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Удморт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выпустил книгу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«Руководство к изучению вотского языка»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В предисловии к книге, написанной от имени Вотского академического центра, она рекомендуется как труд, впервые  рассматривающий грамматический строй удмуртского языка, исходя из его внутренних  закономерностей, а не по схемам русской грамматики. </a:t>
            </a:r>
            <a:endParaRPr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gf007ad7fc8_0_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f007ad7fc8_0_117"/>
          <p:cNvSpPr txBox="1"/>
          <p:nvPr/>
        </p:nvSpPr>
        <p:spPr>
          <a:xfrm>
            <a:off x="1028700" y="991075"/>
            <a:ext cx="72762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Г. Верещагин одним из первых среди удмуртских учёных осмыслил важность создания единого общепонятного для всего удмуртского народа письменного и печатного языка. К этим мыслям он пришёл, анализируя переводные издания  XIX века. В работе </a:t>
            </a:r>
            <a:r>
              <a:rPr lang="ru-RU" b="1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«О книгах на вотском языке»</a:t>
            </a:r>
            <a:r>
              <a:rPr lang="ru-RU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(1896)</a:t>
            </a:r>
            <a:r>
              <a:rPr lang="ru-RU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 он приходит к выводу о непригодности этих изданий в использовании с целью повышения уровня грамотности удмуртов: одни переведены с русского языка на удмуртский без согласования с грамматикой удмуртского языка,  другие   ориентированы на отдельно взятый диалект или наречие удмуртского языка.</a:t>
            </a:r>
            <a:endParaRPr>
              <a:solidFill>
                <a:srgbClr val="1B1B1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2" descr="C:\Users\K1\Desktop\ПИ Верещагин\Статья\НМУР УРМ-31002-10 Ф №Р-174_ оп.1. № 3 Текст статьи. О книгах на вотском языке (Перепечатка с издания 1895 г. г. Вятка). Верещагин Г._1.JPG"/>
          <p:cNvPicPr preferRelativeResize="0"/>
          <p:nvPr/>
        </p:nvPicPr>
        <p:blipFill rotWithShape="1">
          <a:blip r:embed="rId4">
            <a:alphaModFix/>
          </a:blip>
          <a:srcRect l="2386" t="1994" r="3962" b="2719"/>
          <a:stretch/>
        </p:blipFill>
        <p:spPr>
          <a:xfrm>
            <a:off x="629920" y="188913"/>
            <a:ext cx="3197225" cy="447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2" descr="C:\Users\K1\Desktop\ПИ Верещагин\Статья\image00001.jpg"/>
          <p:cNvPicPr preferRelativeResize="0"/>
          <p:nvPr/>
        </p:nvPicPr>
        <p:blipFill rotWithShape="1">
          <a:blip r:embed="rId5">
            <a:alphaModFix/>
          </a:blip>
          <a:srcRect b="53981"/>
          <a:stretch/>
        </p:blipFill>
        <p:spPr>
          <a:xfrm>
            <a:off x="4057967" y="594360"/>
            <a:ext cx="4818892" cy="31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2"/>
          <p:cNvSpPr/>
          <p:nvPr/>
        </p:nvSpPr>
        <p:spPr>
          <a:xfrm>
            <a:off x="4259263" y="3952875"/>
            <a:ext cx="457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Фрагменты из статьи Г.Е. Верещагина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«О книгах на вотском языке»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(Перепечатка с издания 1895 г., г. Вятка).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г. Ижевск, 1960 г.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gf007ad7fc8_0_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f007ad7fc8_0_133"/>
          <p:cNvSpPr txBox="1"/>
          <p:nvPr/>
        </p:nvSpPr>
        <p:spPr>
          <a:xfrm>
            <a:off x="378200" y="74400"/>
            <a:ext cx="8265300" cy="4565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 первой половине 1920-х гг. Г.Е. Верещагин был весьма уважаемым человеком. Всё перевернулось с началом сталинской диктатуры. Деятелей науки, культуры, искусства стали делить на «новых» и «старых». Верещагин был «старым» и поэтому оказался неугодным. </a:t>
            </a:r>
            <a:endParaRPr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Ненужным он стал и для церкви. </a:t>
            </a:r>
            <a:r>
              <a:rPr lang="ru-RU" dirty="0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По причине тесного сотрудничества  с представителями советской власти в </a:t>
            </a:r>
            <a:r>
              <a:rPr lang="ru-RU" b="1" dirty="0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1927</a:t>
            </a:r>
            <a:r>
              <a:rPr lang="ru-RU" dirty="0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 dirty="0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г.</a:t>
            </a:r>
            <a:r>
              <a:rPr lang="ru-RU" dirty="0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 Григория Егоровича лишили звания священника и запретили заниматься какой-либо церковной деятельностью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	Он, оставшись без крыши над головой и средств к существованию, был вынужден </a:t>
            </a: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уехать 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из Буранова. По воспоминаниям жителей села Бураново, когда Григорий Егорович уезжал из села, он взял с собой два больших плетёных короба, которые доверху были заполнены исписанными им бумагами и книгами, что в очередной раз подтверждает его плодотворную деятельность в период </a:t>
            </a:r>
            <a:r>
              <a:rPr lang="ru-RU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священнослужения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f007ad7fc8_0_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f007ad7fc8_0_129"/>
          <p:cNvSpPr txBox="1"/>
          <p:nvPr/>
        </p:nvSpPr>
        <p:spPr>
          <a:xfrm>
            <a:off x="708100" y="1312200"/>
            <a:ext cx="8028900" cy="25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П</a:t>
            </a:r>
            <a:r>
              <a:rPr lang="ru-RU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оследние три года своей жизни Григорий Егорович вместе с женой жил в городе Ижевске, у сына Николая. У него не было никакого дохода: ни зарплаты, ни пенсии. Он обращался во многие организации с просьбой о выделении ему хотя бы небольшой пенсии, как человеку, посвятившему более пятидесяти лет науке и верно служившему в течение всей своей жизни своему народу. Но, к сожалению, ничего не добился...</a:t>
            </a:r>
            <a:endParaRPr>
              <a:solidFill>
                <a:srgbClr val="03030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endParaRPr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f007ad7fc8_0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f007ad7fc8_0_241" descr="C:\Users\K1\Desktop\ПИ Верещагин\НМУР УРМ-29798  Письмо Верещагина Г.Е. своему сыну- Верещагину И.Г._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983" y="137160"/>
            <a:ext cx="3661728" cy="461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f007ad7fc8_0_241" descr="C:\Users\K1\Desktop\ПИ Верещагин\НМУР УРМ-29798  Письмо Верещагина Г.Е. своему сыну- Верещагину И.Г._1 (2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4625" y="248285"/>
            <a:ext cx="3020694" cy="3849694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f007ad7fc8_0_241"/>
          <p:cNvSpPr txBox="1"/>
          <p:nvPr/>
        </p:nvSpPr>
        <p:spPr>
          <a:xfrm>
            <a:off x="4560570" y="4183380"/>
            <a:ext cx="430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Фрагменты из письма Г.Е. Верещагина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сыну Ивану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г. Ижевск, 11 декабря 1927 г.</a:t>
            </a:r>
            <a:endParaRPr sz="12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"/>
          <p:cNvPicPr preferRelativeResize="0"/>
          <p:nvPr/>
        </p:nvPicPr>
        <p:blipFill rotWithShape="1">
          <a:blip r:embed="rId4">
            <a:alphaModFix/>
          </a:blip>
          <a:srcRect l="31415" t="28123" r="29208" b="20470"/>
          <a:stretch/>
        </p:blipFill>
        <p:spPr>
          <a:xfrm>
            <a:off x="1565275" y="190500"/>
            <a:ext cx="5597525" cy="410686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"/>
          <p:cNvSpPr txBox="1"/>
          <p:nvPr/>
        </p:nvSpPr>
        <p:spPr>
          <a:xfrm>
            <a:off x="357188" y="4318000"/>
            <a:ext cx="8505825" cy="554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Дом, в котором, по словам  односельчан Григория Егоровича, родился будущий учёный,  литератор, просветитель и священнослужитель. Изначально был двухэтажным.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f007ad7fc8_0_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f007ad7fc8_0_236"/>
          <p:cNvSpPr txBox="1"/>
          <p:nvPr/>
        </p:nvSpPr>
        <p:spPr>
          <a:xfrm>
            <a:off x="620275" y="1066325"/>
            <a:ext cx="8028900" cy="288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	Скончался Григорий Егорович в большой нужде </a:t>
            </a:r>
            <a:r>
              <a:rPr lang="ru-RU" b="1" dirty="0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27 августа 1930 года</a:t>
            </a:r>
            <a:r>
              <a:rPr lang="ru-RU" dirty="0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. Причиной его смерти стал инсульт, который настиг его в кабинете председателя городского совета. </a:t>
            </a:r>
            <a:endParaRPr dirty="0">
              <a:solidFill>
                <a:srgbClr val="03030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	Г.Е. Верещагин был похоронен на кладбище, расположенном неподалёку от завода «</a:t>
            </a:r>
            <a:r>
              <a:rPr lang="ru-RU" dirty="0" err="1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Нефтемаш</a:t>
            </a:r>
            <a:r>
              <a:rPr lang="ru-RU" dirty="0">
                <a:solidFill>
                  <a:srgbClr val="030303"/>
                </a:solidFill>
                <a:latin typeface="Verdana"/>
                <a:ea typeface="Verdana"/>
                <a:cs typeface="Verdana"/>
                <a:sym typeface="Verdana"/>
              </a:rPr>
              <a:t>». </a:t>
            </a:r>
            <a:endParaRPr dirty="0">
              <a:solidFill>
                <a:srgbClr val="03030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	Работал Григорий Егорович до последних дней. Сохранилась рукопись с пометкой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«20 марта 1930 года»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lang="ru-RU" dirty="0" smtClean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just">
              <a:lnSpc>
                <a:spcPct val="115000"/>
              </a:lnSpc>
              <a:spcBef>
                <a:spcPts val="1400"/>
              </a:spcBef>
            </a:pP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endParaRPr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gf007ad7fc8_0_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f007ad7fc8_0_143"/>
          <p:cNvSpPr txBox="1"/>
          <p:nvPr/>
        </p:nvSpPr>
        <p:spPr>
          <a:xfrm>
            <a:off x="666290" y="571672"/>
            <a:ext cx="7790400" cy="354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endParaRPr lang="ru-RU"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Имя </a:t>
            </a: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Г.Е. Верещагина постарались очень быстро забыть... </a:t>
            </a:r>
            <a:endParaRPr lang="ru-RU" dirty="0" smtClean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	Возвращение 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его доброго имени началось лишь во времена «хрущевской оттепели» </a:t>
            </a: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1950-60-х 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годов. Осмысление важности, ценности его творческого наследия   происходило довольно медленно.</a:t>
            </a:r>
            <a:endParaRPr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	Творчество Г. Верещагина впервые было рассмотрено в коллективной монографии Удмуртского научно-исследовательского института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"Удмурт литература"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(1966)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dirty="0">
              <a:solidFill>
                <a:srgbClr val="050505"/>
              </a:solidFill>
              <a:highlight>
                <a:srgbClr val="FFFF00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7986" y="704193"/>
            <a:ext cx="4960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Verdana" pitchFamily="34" charset="0"/>
                <a:ea typeface="Verdana" pitchFamily="34" charset="0"/>
              </a:rPr>
              <a:t>Возвращение доброго имени</a:t>
            </a:r>
            <a:endParaRPr lang="ru-RU" sz="1600" b="1" dirty="0">
              <a:latin typeface="Verdana" pitchFamily="34" charset="0"/>
              <a:ea typeface="Verdana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5"/>
          <p:cNvSpPr txBox="1"/>
          <p:nvPr/>
        </p:nvSpPr>
        <p:spPr>
          <a:xfrm>
            <a:off x="3650625" y="1091425"/>
            <a:ext cx="5206200" cy="2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1983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г.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в сборнике научных статей «Вопросы своеобразия жанров удмуртской литературы и фольклора» удмуртским поэтом и литературоведом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А.Н. Уваровым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была опубликована поэма Г.Е. Верещагина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«Скоробогат-Кащей»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  извлечённая из фондов Удмуртского научно-исследовательского института. </a:t>
            </a:r>
            <a:endParaRPr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3" name="Google Shape;333;p15"/>
          <p:cNvPicPr preferRelativeResize="0"/>
          <p:nvPr/>
        </p:nvPicPr>
        <p:blipFill rotWithShape="1">
          <a:blip r:embed="rId4">
            <a:alphaModFix/>
          </a:blip>
          <a:srcRect l="37728" t="19744" r="34419" b="10710"/>
          <a:stretch/>
        </p:blipFill>
        <p:spPr>
          <a:xfrm>
            <a:off x="606770" y="140775"/>
            <a:ext cx="2794635" cy="3924461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5"/>
          <p:cNvSpPr txBox="1"/>
          <p:nvPr/>
        </p:nvSpPr>
        <p:spPr>
          <a:xfrm>
            <a:off x="-47012" y="4065225"/>
            <a:ext cx="4102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Уваров Анатолий Николаевич 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(1933-2005)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удмуртский поэт, литературовед, критик, кандидат филологических наук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gf007ad7fc8_0_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f007ad7fc8_0_153"/>
          <p:cNvSpPr txBox="1"/>
          <p:nvPr/>
        </p:nvSpPr>
        <p:spPr>
          <a:xfrm>
            <a:off x="635318" y="4176078"/>
            <a:ext cx="806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41" name="Google Shape;341;gf007ad7fc8_0_153"/>
          <p:cNvSpPr txBox="1"/>
          <p:nvPr/>
        </p:nvSpPr>
        <p:spPr>
          <a:xfrm>
            <a:off x="376350" y="652350"/>
            <a:ext cx="8229600" cy="3757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1984 г.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поэтом и фольклористом П.К. </a:t>
            </a:r>
            <a:r>
              <a:rPr lang="ru-RU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Поздеевым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был выпущен сборник, составленный из литературных произведений Г.Е. Верещагина,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Чагыр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чагыр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дыдыке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...»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(«Сизый, сизый </a:t>
            </a: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голубок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...»).  В сборник вошли 14 стихотворений Верещагина, которые автор опубликовал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 газете «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Гудыри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»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(«Гром»)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 1924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г.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и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 книге «Руководство к изучению вотского языка»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а также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поэмы «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Зарни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чорыг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» 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(«Золотая рыбка») и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«Батыр 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дӥсь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» 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(«Богатырская одежда»), извлечённые составителем из рукописного фонда библиотеки </a:t>
            </a:r>
            <a:r>
              <a:rPr lang="ru-RU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УдНИИ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Именно эта книга положила начало известности Г.Е. </a:t>
            </a: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Верещагина, 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как  автора литературных произведений среди широкого круга читателей.</a:t>
            </a:r>
            <a:endParaRPr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gf007ad7fc8_0_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f007ad7fc8_0_164"/>
          <p:cNvPicPr preferRelativeResize="0"/>
          <p:nvPr/>
        </p:nvPicPr>
        <p:blipFill rotWithShape="1">
          <a:blip r:embed="rId4">
            <a:alphaModFix/>
          </a:blip>
          <a:srcRect l="3982" t="42439" r="63583"/>
          <a:stretch/>
        </p:blipFill>
        <p:spPr>
          <a:xfrm>
            <a:off x="2857500" y="148590"/>
            <a:ext cx="3221535" cy="372617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f007ad7fc8_0_164"/>
          <p:cNvSpPr txBox="1"/>
          <p:nvPr/>
        </p:nvSpPr>
        <p:spPr>
          <a:xfrm>
            <a:off x="2753043" y="3866515"/>
            <a:ext cx="3533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Поздеев Пётр Кириллович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(1931-2007)</a:t>
            </a:r>
            <a:endParaRPr/>
          </a:p>
        </p:txBody>
      </p:sp>
      <p:sp>
        <p:nvSpPr>
          <p:cNvPr id="349" name="Google Shape;349;gf007ad7fc8_0_164"/>
          <p:cNvSpPr/>
          <p:nvPr/>
        </p:nvSpPr>
        <p:spPr>
          <a:xfrm>
            <a:off x="189548" y="4331068"/>
            <a:ext cx="8737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Удмуртский писатель, прозаик и поэт, фольклорист, переводчик, литературовед, журналист. Член Союза писателей СССР, Лауреат Государственной премии УАССР. </a:t>
            </a:r>
            <a:endParaRPr sz="1200" b="1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Заслуженный работник культуры РФ</a:t>
            </a:r>
            <a:endParaRPr sz="12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4"/>
          <p:cNvPicPr preferRelativeResize="0"/>
          <p:nvPr/>
        </p:nvPicPr>
        <p:blipFill rotWithShape="1">
          <a:blip r:embed="rId4">
            <a:alphaModFix/>
          </a:blip>
          <a:srcRect l="39514" t="20230" r="35651" b="10222"/>
          <a:stretch/>
        </p:blipFill>
        <p:spPr>
          <a:xfrm>
            <a:off x="1520508" y="153034"/>
            <a:ext cx="2514282" cy="3959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4"/>
          <p:cNvPicPr preferRelativeResize="0"/>
          <p:nvPr/>
        </p:nvPicPr>
        <p:blipFill rotWithShape="1">
          <a:blip r:embed="rId5">
            <a:alphaModFix/>
          </a:blip>
          <a:srcRect l="32240" t="20439" r="43220" b="11722"/>
          <a:stretch/>
        </p:blipFill>
        <p:spPr>
          <a:xfrm>
            <a:off x="4915218" y="278764"/>
            <a:ext cx="2422842" cy="3764487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4"/>
          <p:cNvSpPr txBox="1"/>
          <p:nvPr/>
        </p:nvSpPr>
        <p:spPr>
          <a:xfrm>
            <a:off x="194309" y="4177349"/>
            <a:ext cx="8686483" cy="113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Книга Г.Е. Верещагина  “Чагыр, чагыр дыдыке…” (“Сизый, сизый голубок…”)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Составитель П.К. Поздеев</a:t>
            </a:r>
            <a:endParaRPr sz="1200" b="1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Издательство "Удмуртия", г. Ижевск, 1984 г.</a:t>
            </a:r>
            <a:endParaRPr/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5"/>
          <p:cNvPicPr preferRelativeResize="0"/>
          <p:nvPr/>
        </p:nvPicPr>
        <p:blipFill rotWithShape="1">
          <a:blip r:embed="rId4">
            <a:alphaModFix/>
          </a:blip>
          <a:srcRect l="30864" t="21277" r="40556" b="11979"/>
          <a:stretch/>
        </p:blipFill>
        <p:spPr>
          <a:xfrm>
            <a:off x="423863" y="560388"/>
            <a:ext cx="2684462" cy="352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5"/>
          <p:cNvPicPr preferRelativeResize="0"/>
          <p:nvPr/>
        </p:nvPicPr>
        <p:blipFill rotWithShape="1">
          <a:blip r:embed="rId5">
            <a:alphaModFix/>
          </a:blip>
          <a:srcRect l="22340" t="28329" r="33205" b="19524"/>
          <a:stretch/>
        </p:blipFill>
        <p:spPr>
          <a:xfrm>
            <a:off x="3462338" y="549275"/>
            <a:ext cx="5345112" cy="352583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5"/>
          <p:cNvSpPr txBox="1"/>
          <p:nvPr/>
        </p:nvSpPr>
        <p:spPr>
          <a:xfrm>
            <a:off x="552450" y="4227513"/>
            <a:ext cx="8255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Рукопись. Ноты. </a:t>
            </a:r>
            <a:r>
              <a:rPr lang="ru-RU" sz="1200" b="1">
                <a:latin typeface="Arial Black"/>
                <a:ea typeface="Arial Black"/>
                <a:cs typeface="Arial Black"/>
                <a:sym typeface="Arial Black"/>
              </a:rPr>
              <a:t>“</a:t>
            </a: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Чагыр, чагыр, дыдыке</a:t>
            </a:r>
            <a:r>
              <a:rPr lang="ru-RU" sz="1200" b="1">
                <a:latin typeface="Arial Black"/>
                <a:ea typeface="Arial Black"/>
                <a:cs typeface="Arial Black"/>
                <a:sym typeface="Arial Black"/>
              </a:rPr>
              <a:t>”</a:t>
            </a: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(Сизый, сизый голубок).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Переложение композитора С.Н. Кунгурова для голоса и крезя</a:t>
            </a:r>
            <a:endParaRPr sz="1200" b="1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УАССР, г. Ижевск, 1989 г.</a:t>
            </a:r>
            <a:endParaRPr sz="1200" b="1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gf19ba81456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f19ba81456_0_0"/>
          <p:cNvSpPr txBox="1"/>
          <p:nvPr/>
        </p:nvSpPr>
        <p:spPr>
          <a:xfrm>
            <a:off x="320550" y="218250"/>
            <a:ext cx="8502900" cy="539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Много лет отдал изучению творческого наследия Г.Е. Верещагина поэт, филолог, литературовед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В.М. 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Ванюшев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Им опубликованы многочисленные статьи в журналах «</a:t>
            </a:r>
            <a:r>
              <a:rPr lang="ru-RU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Кенеш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», «Луч» и научных сборниках. Монография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«Творческое наследие Г.Е. Верещагина в контексте национальных литератур </a:t>
            </a:r>
            <a:r>
              <a:rPr lang="ru-RU" b="1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Урало-Поволжья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» (1995)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получила высокую оценку литературно-научной общественности, как и учебное пособие для студентов </a:t>
            </a:r>
            <a:r>
              <a:rPr lang="ru-RU" b="1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«Поэтическая дилогия Г.Е. Верещагина» (2002)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Василий Михайлович также  возглавил редакцию по изданию </a:t>
            </a:r>
            <a:r>
              <a:rPr lang="ru-RU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шеститомного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собрания сочинений Г.Е. Верещагина </a:t>
            </a:r>
            <a:r>
              <a:rPr lang="ru-RU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(Т.1: Вотяки Сосновского края, 1995; Т.2: Вотяки Сарапульского уезда Вятской губернии, 1996; Т.3: Этнографические очерки, кн.1, 1998; Т.3: Этнографические очерки, кн.2, </a:t>
            </a:r>
            <a:r>
              <a:rPr lang="ru-RU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вып</a:t>
            </a:r>
            <a:r>
              <a:rPr lang="ru-RU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. 1, 2000; Т.4: Фольклор, кн.1: Удмуртский фольклор, 2001; Т.4: Фольклор, кн.2: Русский фольклор, 2002; Т.5: Литературные сочинения  на удмуртском и русском языках, 2004; Т.6, кн.1: Труды по языкознанию, 2002; Т.6, кн.2: </a:t>
            </a:r>
            <a:r>
              <a:rPr lang="ru-RU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Вотско-русский</a:t>
            </a:r>
            <a:r>
              <a:rPr lang="ru-RU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словарь, 2006; Т.6, кн.3: </a:t>
            </a:r>
            <a:r>
              <a:rPr lang="ru-RU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Вотско-русский</a:t>
            </a:r>
            <a:r>
              <a:rPr lang="ru-RU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словарь, 2011).</a:t>
            </a:r>
            <a:endParaRPr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gf007ad7fc8_0_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f007ad7fc8_0_179"/>
          <p:cNvPicPr preferRelativeResize="0"/>
          <p:nvPr/>
        </p:nvPicPr>
        <p:blipFill rotWithShape="1">
          <a:blip r:embed="rId4">
            <a:alphaModFix/>
          </a:blip>
          <a:srcRect l="30183" t="19249" r="40730" b="10471"/>
          <a:stretch/>
        </p:blipFill>
        <p:spPr>
          <a:xfrm>
            <a:off x="171450" y="736600"/>
            <a:ext cx="2438399" cy="331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f007ad7fc8_0_179"/>
          <p:cNvPicPr preferRelativeResize="0"/>
          <p:nvPr/>
        </p:nvPicPr>
        <p:blipFill rotWithShape="1">
          <a:blip r:embed="rId5">
            <a:alphaModFix/>
          </a:blip>
          <a:srcRect l="18637" t="20433" r="27852" b="10719"/>
          <a:stretch/>
        </p:blipFill>
        <p:spPr>
          <a:xfrm>
            <a:off x="2576513" y="534988"/>
            <a:ext cx="4178300" cy="30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gf007ad7fc8_0_179"/>
          <p:cNvPicPr preferRelativeResize="0"/>
          <p:nvPr/>
        </p:nvPicPr>
        <p:blipFill rotWithShape="1">
          <a:blip r:embed="rId6">
            <a:alphaModFix/>
          </a:blip>
          <a:srcRect l="31467" t="19912" r="41871" b="12611"/>
          <a:stretch/>
        </p:blipFill>
        <p:spPr>
          <a:xfrm>
            <a:off x="6757988" y="755650"/>
            <a:ext cx="2236787" cy="3182938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f007ad7fc8_0_179"/>
          <p:cNvSpPr txBox="1"/>
          <p:nvPr/>
        </p:nvSpPr>
        <p:spPr>
          <a:xfrm>
            <a:off x="944563" y="4054475"/>
            <a:ext cx="7715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Книга </a:t>
            </a:r>
            <a:r>
              <a:rPr lang="ru-RU" sz="1200" b="1" dirty="0" err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Ванюшева</a:t>
            </a: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В.М.  “Творческое наследие Г.Е. Верещагина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 контексте национальных литератур </a:t>
            </a:r>
            <a:r>
              <a:rPr lang="ru-RU" sz="1200" b="1" dirty="0" err="1" smtClean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Урало-Поволжья</a:t>
            </a: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”.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С дарственной надписью  автора.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г. Ижевск, 1995 г.</a:t>
            </a:r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gf007ad7fc8_0_2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f007ad7fc8_0_208" descr="C:\Users\K1\Desktop\ПИ Верещагин\Рукопись Ванюшева на английском\image0000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3029" y="213044"/>
            <a:ext cx="2843212" cy="396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f007ad7fc8_0_208" descr="C:\Users\K1\Desktop\ПИ Верещагин\Рукопись Ванюшева на английском\image0001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7749" y="240030"/>
            <a:ext cx="2816003" cy="387331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f007ad7fc8_0_208"/>
          <p:cNvSpPr txBox="1"/>
          <p:nvPr/>
        </p:nvSpPr>
        <p:spPr>
          <a:xfrm>
            <a:off x="308610" y="4240530"/>
            <a:ext cx="866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Фрагменты рукописи Ванюшева В.М. «Рука об руку с великим русским поэтом: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«Сказка о рыбаке и рыбке» А.С. Пушкина и поэма «Зарни чорыг» («Золотая рыбка») Г.Е. Верещагина. Тезисы доклада на английском языке. Перевод автора. 1999 г.</a:t>
            </a:r>
            <a:endParaRPr sz="12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5"/>
          <p:cNvSpPr txBox="1"/>
          <p:nvPr/>
        </p:nvSpPr>
        <p:spPr>
          <a:xfrm>
            <a:off x="451625" y="840550"/>
            <a:ext cx="8455500" cy="3380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По свидетельству краеведов, семья Верещагиных </a:t>
            </a:r>
            <a:r>
              <a:rPr lang="ru-RU" dirty="0" smtClean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была в близких отношениях со </a:t>
            </a:r>
            <a:r>
              <a:rPr lang="ru-RU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служителями церкви в Поломе, которые являлись самыми образованными людьми в округе. По всей видимости, именно от них многое получил для себя любознательный мальчик Гриша. </a:t>
            </a:r>
            <a:r>
              <a:rPr lang="ru-RU" dirty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Он прекрасно владел не только своим родным удмуртским языком, но и неплохо знал русский язык. Его современники отмечали, что интересы Григория были весьма разносторонними. С детских лет мальчика </a:t>
            </a:r>
            <a:r>
              <a:rPr lang="ru-RU" dirty="0" smtClean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привлекали </a:t>
            </a:r>
            <a:r>
              <a:rPr lang="ru-RU" dirty="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народное творчество, литература, живопись, различные ремёсла, пение, он неплохо играл на русской гармошке, гитаре и фисгармонии.</a:t>
            </a:r>
            <a:endParaRPr dirty="0">
              <a:solidFill>
                <a:srgbClr val="01010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2"/>
          <p:cNvPicPr preferRelativeResize="0"/>
          <p:nvPr/>
        </p:nvPicPr>
        <p:blipFill rotWithShape="1">
          <a:blip r:embed="rId4">
            <a:alphaModFix/>
          </a:blip>
          <a:srcRect l="30591" t="19498" r="41145" b="10712"/>
          <a:stretch/>
        </p:blipFill>
        <p:spPr>
          <a:xfrm>
            <a:off x="828675" y="463550"/>
            <a:ext cx="2582864" cy="358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2"/>
          <p:cNvPicPr preferRelativeResize="0"/>
          <p:nvPr/>
        </p:nvPicPr>
        <p:blipFill rotWithShape="1">
          <a:blip r:embed="rId5">
            <a:alphaModFix/>
          </a:blip>
          <a:srcRect l="18773" t="21412" r="28268" b="10505"/>
          <a:stretch/>
        </p:blipFill>
        <p:spPr>
          <a:xfrm>
            <a:off x="3575050" y="508000"/>
            <a:ext cx="4843464" cy="3500438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2"/>
          <p:cNvSpPr txBox="1"/>
          <p:nvPr/>
        </p:nvSpPr>
        <p:spPr>
          <a:xfrm>
            <a:off x="239713" y="4052888"/>
            <a:ext cx="8742300" cy="13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Книга «Г.Е. Верещагин. Собрание сочинений в шести томах». Том третий.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Этнографические очерки. Книга вторая. Выпуск I. (Серия «Памятники культуры»)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С дарственной надписью В.М. Ванюшева.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г. </a:t>
            </a:r>
            <a:r>
              <a:rPr lang="ru-RU" sz="1200" b="1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Ижевск, 2000 г.</a:t>
            </a:r>
            <a:endParaRPr/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>
              <a:solidFill>
                <a:srgbClr val="000000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4"/>
          <p:cNvSpPr txBox="1"/>
          <p:nvPr/>
        </p:nvSpPr>
        <p:spPr>
          <a:xfrm>
            <a:off x="412700" y="3789375"/>
            <a:ext cx="84297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Книга «Г.Е. Верещагин. Собрание сочинений в шести томах».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Том третий в двух книгах. Книга вторая. Выпуск 2.</a:t>
            </a: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«Очерки русских </a:t>
            </a:r>
            <a:r>
              <a:rPr lang="ru-RU" sz="1200" b="1" dirty="0" err="1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Вятско-Прикамского</a:t>
            </a:r>
            <a:r>
              <a:rPr lang="ru-RU" sz="1200" b="1" dirty="0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 края». Серия "Памятники культуры".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 Под редакцией </a:t>
            </a:r>
            <a:r>
              <a:rPr lang="ru-RU" sz="1200" b="1" dirty="0" err="1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Ванюшева</a:t>
            </a:r>
            <a:r>
              <a:rPr lang="ru-RU" sz="1200" b="1" dirty="0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 В.М.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С дарственной надписью </a:t>
            </a:r>
            <a:r>
              <a:rPr lang="ru-RU" sz="1200" b="1" dirty="0" err="1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Ванюшева</a:t>
            </a:r>
            <a:r>
              <a:rPr lang="ru-RU" sz="1200" b="1" dirty="0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 В.М. </a:t>
            </a:r>
            <a:endParaRPr lang="ru-RU" sz="1200" b="1" dirty="0" smtClean="0">
              <a:solidFill>
                <a:srgbClr val="07010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 smtClean="0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г</a:t>
            </a:r>
            <a:r>
              <a:rPr lang="ru-RU" sz="1200" b="1" dirty="0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. </a:t>
            </a:r>
            <a:r>
              <a:rPr lang="ru-RU" sz="1200" b="1" dirty="0" smtClean="0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Ижевск</a:t>
            </a:r>
            <a:r>
              <a:rPr lang="ru-RU" sz="1200" b="1" dirty="0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, 2001 г.</a:t>
            </a:r>
            <a:endParaRPr dirty="0"/>
          </a:p>
        </p:txBody>
      </p:sp>
      <p:pic>
        <p:nvPicPr>
          <p:cNvPr id="403" name="Google Shape;403;p54"/>
          <p:cNvPicPr preferRelativeResize="0"/>
          <p:nvPr/>
        </p:nvPicPr>
        <p:blipFill rotWithShape="1">
          <a:blip r:embed="rId4">
            <a:alphaModFix/>
          </a:blip>
          <a:srcRect l="31129" t="22147" r="42113" b="12697"/>
          <a:stretch/>
        </p:blipFill>
        <p:spPr>
          <a:xfrm>
            <a:off x="739775" y="338138"/>
            <a:ext cx="2519363" cy="345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4"/>
          <p:cNvPicPr preferRelativeResize="0"/>
          <p:nvPr/>
        </p:nvPicPr>
        <p:blipFill rotWithShape="1">
          <a:blip r:embed="rId5">
            <a:alphaModFix/>
          </a:blip>
          <a:srcRect l="17382" t="20648" r="28561" b="12247"/>
          <a:stretch/>
        </p:blipFill>
        <p:spPr>
          <a:xfrm>
            <a:off x="3400425" y="338138"/>
            <a:ext cx="4941888" cy="345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gf007ad7fc8_0_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f007ad7fc8_0_187"/>
          <p:cNvSpPr txBox="1"/>
          <p:nvPr/>
        </p:nvSpPr>
        <p:spPr>
          <a:xfrm>
            <a:off x="234900" y="4343588"/>
            <a:ext cx="8674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Книга Г.Е. Верещагина «Куазие, куазие…». («Погода моя, погодушка...») Стихи, песни.</a:t>
            </a:r>
            <a:endParaRPr sz="1200" b="1">
              <a:solidFill>
                <a:srgbClr val="07010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 На удмуртском языке. Для дошкольного и младшего возраста. Составитель В.Н. Ившин.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Издательство "Удмуртия", Удмуртская Республика, г. Ижевск, 2001 г.</a:t>
            </a:r>
            <a:endParaRPr/>
          </a:p>
        </p:txBody>
      </p:sp>
      <p:pic>
        <p:nvPicPr>
          <p:cNvPr id="411" name="Google Shape;411;gf007ad7fc8_0_187"/>
          <p:cNvPicPr preferRelativeResize="0"/>
          <p:nvPr/>
        </p:nvPicPr>
        <p:blipFill rotWithShape="1">
          <a:blip r:embed="rId4">
            <a:alphaModFix/>
          </a:blip>
          <a:srcRect l="29478" t="19457" r="39926" b="10602"/>
          <a:stretch/>
        </p:blipFill>
        <p:spPr>
          <a:xfrm>
            <a:off x="1712300" y="1204150"/>
            <a:ext cx="2349377" cy="302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f007ad7fc8_0_187"/>
          <p:cNvPicPr preferRelativeResize="0"/>
          <p:nvPr/>
        </p:nvPicPr>
        <p:blipFill rotWithShape="1">
          <a:blip r:embed="rId5">
            <a:alphaModFix/>
          </a:blip>
          <a:srcRect l="29494" t="19177" r="39813" b="10882"/>
          <a:stretch/>
        </p:blipFill>
        <p:spPr>
          <a:xfrm>
            <a:off x="4939500" y="1208611"/>
            <a:ext cx="2349377" cy="3011163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f007ad7fc8_0_187"/>
          <p:cNvSpPr txBox="1"/>
          <p:nvPr/>
        </p:nvSpPr>
        <p:spPr>
          <a:xfrm>
            <a:off x="73800" y="161325"/>
            <a:ext cx="8996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 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2001 г.  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вышел сборник стихотворений для детей Г.Е. Верещагина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«Куазие, куазие...»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(«Погода, погодушка»), составленный В.Н. Ившиным (художник В.Г. Мустаев) 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gf19ba81456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f19ba81456_0_17"/>
          <p:cNvSpPr txBox="1"/>
          <p:nvPr/>
        </p:nvSpPr>
        <p:spPr>
          <a:xfrm>
            <a:off x="597875" y="1461450"/>
            <a:ext cx="80853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Память о Г.Е. Верещагине живёт в сердцах его потомков и людей, неравнодушных к истории, культуре и литературе удмуртского народа. 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Хочется верить, что в скором будущем в Удмуртии появится музей просветителя... 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gf007ad7fc8_0_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gf007ad7fc8_0_173"/>
          <p:cNvSpPr txBox="1"/>
          <p:nvPr/>
        </p:nvSpPr>
        <p:spPr>
          <a:xfrm>
            <a:off x="714300" y="1103975"/>
            <a:ext cx="771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6" name="Google Shape;426;gf007ad7fc8_0_173"/>
          <p:cNvSpPr txBox="1"/>
          <p:nvPr/>
        </p:nvSpPr>
        <p:spPr>
          <a:xfrm>
            <a:off x="360625" y="151850"/>
            <a:ext cx="8370000" cy="4878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Труды Г.Е. Верещагина, изданные при его жизни</a:t>
            </a:r>
            <a:r>
              <a:rPr lang="ru-RU" sz="1000" b="1" dirty="0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endParaRPr sz="1000" b="1" dirty="0">
              <a:solidFill>
                <a:srgbClr val="1B1B1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Воспитание детей у вотяков. Вятка, 1892.</a:t>
            </a:r>
            <a:endParaRPr sz="12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- Остатки язычества у вотяков. – Календарь и памятная книжка Вятской губернии на 1896 год. Вятка, 1895.</a:t>
            </a:r>
            <a:endParaRPr sz="12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- О книгах на вотском языке. (1895)</a:t>
            </a:r>
            <a:endParaRPr sz="12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- Общинное землевладение у вотяков Сарапульского уезда. – Календарь и памятная книжка Вятской губернии на 1896 год. Вятка, 1895.</a:t>
            </a:r>
            <a:endParaRPr sz="12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- Образцы произведений устной словесности у вотяков. – Календарь и памятная книжка Вятской губернии на 1897 год. Вятка, 1896.</a:t>
            </a:r>
            <a:endParaRPr sz="12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- О народных средствах врачевания в связи с поверьями, 1898.</a:t>
            </a:r>
            <a:endParaRPr sz="12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- Вотяки и их произведения устной словесности. – Календарь и памятная книжка Вятской губернии на 1911 год. Вятка, 1910.</a:t>
            </a:r>
            <a:endParaRPr sz="12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- Старые обычаи и верования вотяков. – Этнографическое обозрение. Вып.93. М., 1910.</a:t>
            </a:r>
            <a:endParaRPr sz="12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- К этнографии вотяков </a:t>
            </a:r>
            <a:r>
              <a:rPr lang="ru-RU" sz="1200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Прикамского</a:t>
            </a:r>
            <a:r>
              <a:rPr lang="ru-RU" sz="12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края. Известия Сарапульского земского музея. Сарапул, 1912, 1913, 1914.</a:t>
            </a:r>
            <a:endParaRPr sz="12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- Руководство к изучению вотского языка. Ижевск, 1924 (напечатано под псевдонимом </a:t>
            </a:r>
            <a:r>
              <a:rPr lang="ru-RU" sz="1200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Удморт</a:t>
            </a:r>
            <a:r>
              <a:rPr lang="ru-RU" sz="12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).</a:t>
            </a:r>
            <a:endParaRPr sz="12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01600" lvl="0" indent="0" algn="just" rtl="0">
              <a:lnSpc>
                <a:spcPct val="115000"/>
              </a:lnSpc>
              <a:spcBef>
                <a:spcPts val="700"/>
              </a:spcBef>
              <a:spcAft>
                <a:spcPts val="200"/>
              </a:spcAft>
              <a:buNone/>
            </a:pPr>
            <a:endParaRPr dirty="0">
              <a:solidFill>
                <a:srgbClr val="1B1B1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6"/>
          <p:cNvPicPr preferRelativeResize="0"/>
          <p:nvPr/>
        </p:nvPicPr>
        <p:blipFill rotWithShape="1">
          <a:blip r:embed="rId4">
            <a:alphaModFix/>
          </a:blip>
          <a:srcRect l="21378" t="20681" r="12082" b="13428"/>
          <a:stretch/>
        </p:blipFill>
        <p:spPr>
          <a:xfrm>
            <a:off x="1541463" y="842963"/>
            <a:ext cx="6083300" cy="338772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6"/>
          <p:cNvSpPr txBox="1"/>
          <p:nvPr/>
        </p:nvSpPr>
        <p:spPr>
          <a:xfrm>
            <a:off x="368300" y="4308475"/>
            <a:ext cx="823912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Веретено.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Вятская губерния, Сарапульский уезд. Конец XIX века.</a:t>
            </a:r>
            <a:endParaRPr/>
          </a:p>
        </p:txBody>
      </p:sp>
      <p:sp>
        <p:nvSpPr>
          <p:cNvPr id="434" name="Google Shape;434;p56"/>
          <p:cNvSpPr txBox="1"/>
          <p:nvPr/>
        </p:nvSpPr>
        <p:spPr>
          <a:xfrm>
            <a:off x="1565275" y="296863"/>
            <a:ext cx="5864225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Предметы быта из семьи Г.Е. Верещагина 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7"/>
          <p:cNvPicPr preferRelativeResize="0"/>
          <p:nvPr/>
        </p:nvPicPr>
        <p:blipFill rotWithShape="1">
          <a:blip r:embed="rId4">
            <a:alphaModFix/>
          </a:blip>
          <a:srcRect l="35805" t="19250" r="31817" b="11203"/>
          <a:stretch/>
        </p:blipFill>
        <p:spPr>
          <a:xfrm>
            <a:off x="822325" y="382588"/>
            <a:ext cx="2960688" cy="35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7"/>
          <p:cNvSpPr txBox="1"/>
          <p:nvPr/>
        </p:nvSpPr>
        <p:spPr>
          <a:xfrm>
            <a:off x="-74613" y="3957638"/>
            <a:ext cx="4754563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Деревянная копилка.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Вятская губерния, Сарапульский уезд, д. Ляльшур, </a:t>
            </a:r>
            <a:r>
              <a:rPr lang="ru-RU" sz="1200" b="1">
                <a:solidFill>
                  <a:srgbClr val="050505"/>
                </a:solidFill>
                <a:latin typeface="Arial Black"/>
                <a:ea typeface="Arial Black"/>
                <a:cs typeface="Arial Black"/>
                <a:sym typeface="Arial Black"/>
              </a:rPr>
              <a:t>1887-1895 гг.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>
              <a:solidFill>
                <a:srgbClr val="070101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id="442" name="Google Shape;442;p57"/>
          <p:cNvPicPr preferRelativeResize="0"/>
          <p:nvPr/>
        </p:nvPicPr>
        <p:blipFill rotWithShape="1">
          <a:blip r:embed="rId5">
            <a:alphaModFix/>
          </a:blip>
          <a:srcRect l="39767" t="19702" r="35674" b="10750"/>
          <a:stretch/>
        </p:blipFill>
        <p:spPr>
          <a:xfrm>
            <a:off x="5630863" y="382588"/>
            <a:ext cx="2244725" cy="35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7"/>
          <p:cNvSpPr txBox="1"/>
          <p:nvPr/>
        </p:nvSpPr>
        <p:spPr>
          <a:xfrm>
            <a:off x="4657725" y="3908425"/>
            <a:ext cx="4125913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>
                <a:latin typeface="Arial Black"/>
                <a:ea typeface="Arial Black"/>
                <a:cs typeface="Arial Black"/>
                <a:sym typeface="Arial Black"/>
              </a:rPr>
              <a:t>П</a:t>
            </a: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одвесная полка с зимним пейзажем, изготовленная Верещагиным Г.Е.</a:t>
            </a:r>
            <a:r>
              <a:rPr lang="ru-RU" sz="1200" b="1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Вятская губерния, Сарапульский уезд, </a:t>
            </a:r>
            <a:endParaRPr sz="1200" b="1">
              <a:solidFill>
                <a:srgbClr val="07010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с. Бураново, 1905-1906 гг.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8"/>
          <p:cNvPicPr preferRelativeResize="0"/>
          <p:nvPr/>
        </p:nvPicPr>
        <p:blipFill rotWithShape="1">
          <a:blip r:embed="rId4">
            <a:alphaModFix/>
          </a:blip>
          <a:srcRect l="37178" t="19592" r="33553" b="10224"/>
          <a:stretch/>
        </p:blipFill>
        <p:spPr>
          <a:xfrm>
            <a:off x="3119438" y="434975"/>
            <a:ext cx="2674937" cy="36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8"/>
          <p:cNvSpPr txBox="1"/>
          <p:nvPr/>
        </p:nvSpPr>
        <p:spPr>
          <a:xfrm>
            <a:off x="889000" y="4224338"/>
            <a:ext cx="72771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Керосиновая настольная лампа.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Начало </a:t>
            </a:r>
            <a:r>
              <a:rPr lang="ru-RU" sz="1200" b="1">
                <a:solidFill>
                  <a:srgbClr val="070101"/>
                </a:solidFill>
                <a:latin typeface="Arial Black"/>
                <a:ea typeface="Arial Black"/>
                <a:cs typeface="Arial Black"/>
                <a:sym typeface="Arial Black"/>
              </a:rPr>
              <a:t>XX века.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9"/>
          <p:cNvPicPr preferRelativeResize="0"/>
          <p:nvPr/>
        </p:nvPicPr>
        <p:blipFill rotWithShape="1">
          <a:blip r:embed="rId4">
            <a:alphaModFix/>
          </a:blip>
          <a:srcRect l="32494" t="20187" r="41849" b="10506"/>
          <a:stretch/>
        </p:blipFill>
        <p:spPr>
          <a:xfrm>
            <a:off x="823913" y="998538"/>
            <a:ext cx="2346325" cy="35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9"/>
          <p:cNvPicPr preferRelativeResize="0"/>
          <p:nvPr/>
        </p:nvPicPr>
        <p:blipFill rotWithShape="1">
          <a:blip r:embed="rId5">
            <a:alphaModFix/>
          </a:blip>
          <a:srcRect l="32335" t="19176" r="42692" b="11517"/>
          <a:stretch/>
        </p:blipFill>
        <p:spPr>
          <a:xfrm>
            <a:off x="3525838" y="987425"/>
            <a:ext cx="2284412" cy="35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9"/>
          <p:cNvPicPr preferRelativeResize="0"/>
          <p:nvPr/>
        </p:nvPicPr>
        <p:blipFill rotWithShape="1">
          <a:blip r:embed="rId6">
            <a:alphaModFix/>
          </a:blip>
          <a:srcRect l="32590" t="19875" r="42963" b="10825"/>
          <a:stretch/>
        </p:blipFill>
        <p:spPr>
          <a:xfrm>
            <a:off x="6176963" y="998538"/>
            <a:ext cx="2235200" cy="35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59"/>
          <p:cNvSpPr txBox="1"/>
          <p:nvPr/>
        </p:nvSpPr>
        <p:spPr>
          <a:xfrm>
            <a:off x="1646238" y="171450"/>
            <a:ext cx="574833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Arial Black"/>
                <a:sym typeface="Arial Black"/>
              </a:rPr>
              <a:t>Рисунки из альбома Г.Е. Верещагина</a:t>
            </a:r>
            <a:endParaRPr b="1" dirty="0">
              <a:latin typeface="Verdana" pitchFamily="34" charset="0"/>
              <a:ea typeface="Verdana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70101"/>
                </a:solidFill>
                <a:latin typeface="Verdana" pitchFamily="34" charset="0"/>
                <a:ea typeface="Verdana" pitchFamily="34" charset="0"/>
                <a:cs typeface="Alegreya"/>
                <a:sym typeface="Alegreya"/>
              </a:rPr>
              <a:t>Вятская губерния, </a:t>
            </a:r>
            <a:r>
              <a:rPr lang="ru-RU" sz="1200" b="1" dirty="0" err="1">
                <a:solidFill>
                  <a:srgbClr val="070101"/>
                </a:solidFill>
                <a:latin typeface="Verdana" pitchFamily="34" charset="0"/>
                <a:ea typeface="Verdana" pitchFamily="34" charset="0"/>
                <a:cs typeface="Alegreya"/>
                <a:sym typeface="Alegreya"/>
              </a:rPr>
              <a:t>Глазовский</a:t>
            </a:r>
            <a:r>
              <a:rPr lang="ru-RU" sz="1200" b="1" dirty="0">
                <a:solidFill>
                  <a:srgbClr val="070101"/>
                </a:solidFill>
                <a:latin typeface="Verdana" pitchFamily="34" charset="0"/>
                <a:ea typeface="Verdana" pitchFamily="34" charset="0"/>
                <a:cs typeface="Alegreya"/>
                <a:sym typeface="Alegreya"/>
              </a:rPr>
              <a:t> уезд, с. Полом, 1895 г.</a:t>
            </a:r>
            <a:endParaRPr sz="1200" dirty="0">
              <a:latin typeface="Verdana" pitchFamily="34" charset="0"/>
              <a:ea typeface="Verdana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0"/>
          <p:cNvPicPr preferRelativeResize="0"/>
          <p:nvPr/>
        </p:nvPicPr>
        <p:blipFill rotWithShape="1">
          <a:blip r:embed="rId4">
            <a:alphaModFix/>
          </a:blip>
          <a:srcRect l="13994" t="19987" r="23581" b="10223"/>
          <a:stretch/>
        </p:blipFill>
        <p:spPr>
          <a:xfrm>
            <a:off x="1281113" y="314325"/>
            <a:ext cx="6823075" cy="428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f007ad7fc8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f007ad7fc8_0_6"/>
          <p:cNvSpPr txBox="1"/>
          <p:nvPr/>
        </p:nvSpPr>
        <p:spPr>
          <a:xfrm>
            <a:off x="602175" y="1053775"/>
            <a:ext cx="7778100" cy="2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Наставники, давшие Григорию образование в родном селе, посоветовали ему идти дальше учиться не в близлежащий город Глазов, а на другой конец нынешней Удмуртии — в купеческий город Сарапул в Сарапульское реальное училище (ныне Сарапульский педагогический колледж), поскольку считали, что именно там их подопечный получит то, что ему понадобится в жизни. Сарапульское реальное училище стало для Г. Верещагина незаменимой основой для будущей плодотворной деятельности.</a:t>
            </a:r>
            <a:endParaRPr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61"/>
          <p:cNvPicPr preferRelativeResize="0"/>
          <p:nvPr/>
        </p:nvPicPr>
        <p:blipFill rotWithShape="1">
          <a:blip r:embed="rId4">
            <a:alphaModFix/>
          </a:blip>
          <a:srcRect l="32377" t="20956" r="42654" b="10649"/>
          <a:stretch/>
        </p:blipFill>
        <p:spPr>
          <a:xfrm>
            <a:off x="396875" y="511175"/>
            <a:ext cx="2414588" cy="371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61"/>
          <p:cNvPicPr preferRelativeResize="0"/>
          <p:nvPr/>
        </p:nvPicPr>
        <p:blipFill rotWithShape="1">
          <a:blip r:embed="rId5">
            <a:alphaModFix/>
          </a:blip>
          <a:srcRect l="14799" t="19215" r="24695" b="11482"/>
          <a:stretch/>
        </p:blipFill>
        <p:spPr>
          <a:xfrm>
            <a:off x="3016250" y="466725"/>
            <a:ext cx="5808663" cy="374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62"/>
          <p:cNvPicPr preferRelativeResize="0"/>
          <p:nvPr/>
        </p:nvPicPr>
        <p:blipFill rotWithShape="1">
          <a:blip r:embed="rId4">
            <a:alphaModFix/>
          </a:blip>
          <a:srcRect l="14677" t="19498" r="25286" b="11719"/>
          <a:stretch/>
        </p:blipFill>
        <p:spPr>
          <a:xfrm>
            <a:off x="201613" y="727075"/>
            <a:ext cx="5703887" cy="36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2"/>
          <p:cNvPicPr preferRelativeResize="0"/>
          <p:nvPr/>
        </p:nvPicPr>
        <p:blipFill rotWithShape="1">
          <a:blip r:embed="rId5">
            <a:alphaModFix/>
          </a:blip>
          <a:srcRect l="32770" t="19458" r="43219" b="10747"/>
          <a:stretch/>
        </p:blipFill>
        <p:spPr>
          <a:xfrm>
            <a:off x="6102350" y="447675"/>
            <a:ext cx="2447925" cy="399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63"/>
          <p:cNvPicPr preferRelativeResize="0"/>
          <p:nvPr/>
        </p:nvPicPr>
        <p:blipFill rotWithShape="1">
          <a:blip r:embed="rId4">
            <a:alphaModFix/>
          </a:blip>
          <a:srcRect l="13994" t="19743" r="24715" b="10468"/>
          <a:stretch/>
        </p:blipFill>
        <p:spPr>
          <a:xfrm>
            <a:off x="1279525" y="347663"/>
            <a:ext cx="6675438" cy="4271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66"/>
          <p:cNvSpPr txBox="1"/>
          <p:nvPr/>
        </p:nvSpPr>
        <p:spPr>
          <a:xfrm>
            <a:off x="1257300" y="1235075"/>
            <a:ext cx="6572100" cy="2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Потомки </a:t>
            </a:r>
            <a:endParaRPr sz="43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</a:t>
            </a:r>
            <a:endParaRPr sz="43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родственники </a:t>
            </a:r>
            <a:endParaRPr sz="43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Г.Е. Верещагина</a:t>
            </a:r>
            <a:endParaRPr sz="43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67"/>
          <p:cNvSpPr/>
          <p:nvPr/>
        </p:nvSpPr>
        <p:spPr>
          <a:xfrm>
            <a:off x="594360" y="248871"/>
            <a:ext cx="8023860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	Иван Григорьевич Верещагин</a:t>
            </a: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- старший сын Григория Егоровича и Василисы Ивановны Верещагиных.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	Родился 5 марта 1883 г. </a:t>
            </a:r>
            <a:endParaRPr sz="1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	В 1893-1895 гг. учился в Сарапульском духовном училище. </a:t>
            </a:r>
            <a:endParaRPr sz="1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	15 сентября 1902 г. Был опредёлен в </a:t>
            </a:r>
            <a:r>
              <a:rPr lang="ru-RU" sz="14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Малопургинское</a:t>
            </a: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начальное народное училище, в ноябре 1902 г. согласно прошению был перевёден в </a:t>
            </a:r>
            <a:r>
              <a:rPr lang="ru-RU" sz="14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Бурановское</a:t>
            </a: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училище. </a:t>
            </a:r>
            <a:endParaRPr sz="1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	С 21 августа 1905 г. назначен на должность учителя в Ижевское 1-е двухклассное училище МНП. </a:t>
            </a:r>
            <a:endParaRPr sz="1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	В сентябре 1906 г. переведён учителем в </a:t>
            </a:r>
            <a:r>
              <a:rPr lang="ru-RU" sz="14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Бурановское</a:t>
            </a: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училище, но работать там ему не пришлось – он поступил на юридический факультет Казанского университета. </a:t>
            </a:r>
            <a:endParaRPr sz="1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	В 1907 г. числился сотрудником </a:t>
            </a:r>
            <a:r>
              <a:rPr lang="ru-RU" sz="14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редакции </a:t>
            </a: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художественно-сатирического журнала "Метеор" (г.Казань). </a:t>
            </a:r>
            <a:endParaRPr sz="1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	После окончания в 1911 г. Казанского университета работал в Сарапульском окружном суде. </a:t>
            </a:r>
            <a:endParaRPr sz="1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	В 1914-1916 гг. служил судебным следователем 1-го участка </a:t>
            </a:r>
            <a:r>
              <a:rPr lang="ru-RU" sz="14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Белебеевского</a:t>
            </a: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уезда Уфимского окружного суда. </a:t>
            </a:r>
            <a:endParaRPr sz="1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	В начале 1921 г. являлся военным цензором Красноярского губернского отдела военной цензуры. </a:t>
            </a:r>
            <a:endParaRPr sz="1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	С [1922 г.] жил в Москве, работал в газете. </a:t>
            </a:r>
            <a:endParaRPr sz="1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	Умер 13 января 1961 г.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gf007ad7fc8_0_2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f007ad7fc8_0_215" descr="C:\Users\K1\Desktop\ПИ Верещагин\НМУР УРМ-29793  Письмо Верещагина И. родителям._1.jpg"/>
          <p:cNvPicPr preferRelativeResize="0"/>
          <p:nvPr/>
        </p:nvPicPr>
        <p:blipFill rotWithShape="1">
          <a:blip r:embed="rId4">
            <a:alphaModFix/>
          </a:blip>
          <a:srcRect l="1919" t="5255" r="2083" b="555"/>
          <a:stretch/>
        </p:blipFill>
        <p:spPr>
          <a:xfrm>
            <a:off x="171449" y="365760"/>
            <a:ext cx="3034757" cy="369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gf007ad7fc8_0_215" descr="C:\Users\K1\Desktop\ПИ Верещагин\НМУР УРМ-29793  Письмо Верещагина И. родителям._1 (2).jpg"/>
          <p:cNvPicPr preferRelativeResize="0"/>
          <p:nvPr/>
        </p:nvPicPr>
        <p:blipFill rotWithShape="1">
          <a:blip r:embed="rId5">
            <a:alphaModFix/>
          </a:blip>
          <a:srcRect l="296" t="1324" r="1026" b="2696"/>
          <a:stretch/>
        </p:blipFill>
        <p:spPr>
          <a:xfrm>
            <a:off x="3303269" y="411480"/>
            <a:ext cx="5698023" cy="3634738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gf007ad7fc8_0_215"/>
          <p:cNvSpPr txBox="1"/>
          <p:nvPr/>
        </p:nvSpPr>
        <p:spPr>
          <a:xfrm>
            <a:off x="765810" y="4320540"/>
            <a:ext cx="755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Письмо Верещагина Ивана, старшего сына Г.Е. Верещагина,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родителям из Сарапульского духовного училища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9 сентября 1894 г.</a:t>
            </a:r>
            <a:endParaRPr sz="12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69"/>
          <p:cNvPicPr preferRelativeResize="0"/>
          <p:nvPr/>
        </p:nvPicPr>
        <p:blipFill rotWithShape="1">
          <a:blip r:embed="rId4">
            <a:alphaModFix/>
          </a:blip>
          <a:srcRect l="37619" t="19252" r="34042" b="10224"/>
          <a:stretch/>
        </p:blipFill>
        <p:spPr>
          <a:xfrm>
            <a:off x="2930208" y="165294"/>
            <a:ext cx="2979102" cy="416636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69"/>
          <p:cNvSpPr txBox="1"/>
          <p:nvPr/>
        </p:nvSpPr>
        <p:spPr>
          <a:xfrm>
            <a:off x="274638" y="4366260"/>
            <a:ext cx="8389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Иван Григорьевич Верещагин с женой Марией Ивановной Верещагиной.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г. Давлеканово Белебеевского уезда Уфимской губернии, 1914 г. 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70" descr="C:\Users\K1\Desktop\Фото Верещагин\НМУР УРМ-30199-1  Кокоулина Мария_ учащаяся Сарапульской женской гимназии_ с подругами._1.jpg"/>
          <p:cNvPicPr preferRelativeResize="0"/>
          <p:nvPr/>
        </p:nvPicPr>
        <p:blipFill rotWithShape="1">
          <a:blip r:embed="rId4">
            <a:alphaModFix/>
          </a:blip>
          <a:srcRect l="1822" t="3427" r="910" b="13039"/>
          <a:stretch/>
        </p:blipFill>
        <p:spPr>
          <a:xfrm>
            <a:off x="1004888" y="171450"/>
            <a:ext cx="2801937" cy="38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70" descr="C:\Users\K1\Desktop\Фото Верещагин\НМУР УРМ-8277 2034-Ф Верещагина Мария Ивановна_ учительница земской школы с. Бураново Сарапульского уезда._1.jpg"/>
          <p:cNvPicPr preferRelativeResize="0"/>
          <p:nvPr/>
        </p:nvPicPr>
        <p:blipFill rotWithShape="1">
          <a:blip r:embed="rId5">
            <a:alphaModFix/>
          </a:blip>
          <a:srcRect l="2667" t="1274" r="2010" b="2119"/>
          <a:stretch/>
        </p:blipFill>
        <p:spPr>
          <a:xfrm>
            <a:off x="5745163" y="228600"/>
            <a:ext cx="2360612" cy="373697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70"/>
          <p:cNvSpPr/>
          <p:nvPr/>
        </p:nvSpPr>
        <p:spPr>
          <a:xfrm>
            <a:off x="0" y="3843338"/>
            <a:ext cx="4903788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Кокоулина Мария (будущая жена Ивана Верещагина,  вторая справа), учащаяся Сарапульской женской гимназии, с подругами.</a:t>
            </a: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Вятская губерния, г. Сарапул. 1903 г.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000000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527" name="Google Shape;527;p70"/>
          <p:cNvSpPr/>
          <p:nvPr/>
        </p:nvSpPr>
        <p:spPr>
          <a:xfrm>
            <a:off x="4903788" y="4027607"/>
            <a:ext cx="410368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Верещагина Мария Ивановна,</a:t>
            </a:r>
            <a:endParaRPr sz="1200" b="1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учительница Ижевского 1-го мужского начального училища.</a:t>
            </a:r>
            <a:r>
              <a:rPr lang="ru-RU" sz="1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1200" b="1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г. Ижевск. 1904 г.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71" descr="C:\Users\K1\Desktop\Фото Верещагин\НМУР УРМ-22014 6067-Ф Верещагина Мария Ивановна_ активный ликвидатор неграмотности в Удмуртии._1.jpg"/>
          <p:cNvPicPr preferRelativeResize="0"/>
          <p:nvPr/>
        </p:nvPicPr>
        <p:blipFill rotWithShape="1">
          <a:blip r:embed="rId4">
            <a:alphaModFix/>
          </a:blip>
          <a:srcRect l="4025" t="1810" r="4655" b="3857"/>
          <a:stretch/>
        </p:blipFill>
        <p:spPr>
          <a:xfrm>
            <a:off x="5608638" y="414338"/>
            <a:ext cx="2136775" cy="3443287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71"/>
          <p:cNvSpPr/>
          <p:nvPr/>
        </p:nvSpPr>
        <p:spPr>
          <a:xfrm>
            <a:off x="4564063" y="3949700"/>
            <a:ext cx="4579937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Верещагина Мария Ивановна,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активный ликвидатор неграмотности в Удмуртии.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г. Ижевск,</a:t>
            </a: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1920-е гг.</a:t>
            </a:r>
            <a:endParaRPr sz="12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35" name="Google Shape;535;p71" descr="C:\Users\K1\Desktop\Фото Верещагин\НМУР УРМ-30199-9  Верещагин Иван Григорьевич (1878-1970-е гг.)_ сын  первого удмуртского этнографа Верещагина Г.Е._ адвокат издательства «Нов_1.jpg"/>
          <p:cNvPicPr preferRelativeResize="0"/>
          <p:nvPr/>
        </p:nvPicPr>
        <p:blipFill rotWithShape="1">
          <a:blip r:embed="rId5">
            <a:alphaModFix/>
          </a:blip>
          <a:srcRect l="16028" t="9302" r="12599" b="6104"/>
          <a:stretch/>
        </p:blipFill>
        <p:spPr>
          <a:xfrm>
            <a:off x="946150" y="481013"/>
            <a:ext cx="3143250" cy="3363912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71"/>
          <p:cNvSpPr/>
          <p:nvPr/>
        </p:nvSpPr>
        <p:spPr>
          <a:xfrm>
            <a:off x="331788" y="3941763"/>
            <a:ext cx="45720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Верещагин Иван Григорьевич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адвокат издательства «Новая деревня».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СССР, г. Москва, 1935 г.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72" descr="C:\Users\K1\Desktop\Фото Верещагин\НМУР УРМ-30199-8  Верещагина (Бененгартин) Наталья Ивановна (1908-1984)_ внучка  первого удмуртского этнографа Верещагина Г.Е._ инспектор Во _1.jpg"/>
          <p:cNvPicPr preferRelativeResize="0"/>
          <p:nvPr/>
        </p:nvPicPr>
        <p:blipFill rotWithShape="1">
          <a:blip r:embed="rId4">
            <a:alphaModFix/>
          </a:blip>
          <a:srcRect l="2332" t="2994" r="4268" b="3085"/>
          <a:stretch/>
        </p:blipFill>
        <p:spPr>
          <a:xfrm>
            <a:off x="3069941" y="334864"/>
            <a:ext cx="2763300" cy="3795702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2"/>
          <p:cNvSpPr/>
          <p:nvPr/>
        </p:nvSpPr>
        <p:spPr>
          <a:xfrm>
            <a:off x="241738" y="4220191"/>
            <a:ext cx="875511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Верещагина Наталья </a:t>
            </a:r>
            <a:r>
              <a:rPr lang="ru-RU" sz="1200" b="1" dirty="0" smtClean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Ивановна, старшая дочь И.Г. и М.И. Верещагиных </a:t>
            </a:r>
            <a:endParaRPr sz="1200" b="1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актриса Абаканского областного драматического театра.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г. Абакан, 1939 г.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0000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6"/>
          <p:cNvSpPr txBox="1"/>
          <p:nvPr/>
        </p:nvSpPr>
        <p:spPr>
          <a:xfrm>
            <a:off x="564550" y="1312200"/>
            <a:ext cx="8242200" cy="26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1877 г.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завершив учёбу в Сарапульском реальном училище и получив звание учителя начальных классов, Григорий Егорович приехал в Сосновский край – на территорию нынешнего Шарканского района Удмуртии. </a:t>
            </a:r>
            <a:endParaRPr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Некоторое время он работал волостным писарем в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с. Сосновка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В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декабре 1878 г. 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был назначен учителем в Сосновское земское училище, позднее переведён в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с. Шаркан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затем —  в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д. Ляльшур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endParaRPr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78" descr="C:\Users\K1\Desktop\Фото Верещагин\НМУР УРМ-30199-4  Верещагина (Кокоулина) Мария Ивановна_ сноха  первого удмуртского этнографа Верещагина Г.Е._ с дочерью Татьяной._1.jpg"/>
          <p:cNvPicPr preferRelativeResize="0"/>
          <p:nvPr/>
        </p:nvPicPr>
        <p:blipFill rotWithShape="1">
          <a:blip r:embed="rId4">
            <a:alphaModFix/>
          </a:blip>
          <a:srcRect l="2167" t="2488" r="3338" b="1964"/>
          <a:stretch/>
        </p:blipFill>
        <p:spPr>
          <a:xfrm>
            <a:off x="3649663" y="881063"/>
            <a:ext cx="4960937" cy="31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 descr="C:\Users\K1\Desktop\Фото Верещагин\НМУР УРМ-30199-3  Верещагина Таня_ внучка первого удмуртского этнографа Верещагина Г.Е._1.jpg"/>
          <p:cNvPicPr preferRelativeResize="0"/>
          <p:nvPr/>
        </p:nvPicPr>
        <p:blipFill rotWithShape="1">
          <a:blip r:embed="rId5">
            <a:alphaModFix/>
          </a:blip>
          <a:srcRect l="4033" t="4475" r="4034" b="2994"/>
          <a:stretch/>
        </p:blipFill>
        <p:spPr>
          <a:xfrm>
            <a:off x="768350" y="333375"/>
            <a:ext cx="2290763" cy="379412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78"/>
          <p:cNvSpPr/>
          <p:nvPr/>
        </p:nvSpPr>
        <p:spPr>
          <a:xfrm>
            <a:off x="3741738" y="4108341"/>
            <a:ext cx="51508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Верещагина Мария Ивановна,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сноха Верещагина Г.Е., с младшей дочерью Татьяной.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г. Ижевск, 1924 г.</a:t>
            </a:r>
            <a:endParaRPr/>
          </a:p>
        </p:txBody>
      </p:sp>
      <p:sp>
        <p:nvSpPr>
          <p:cNvPr id="586" name="Google Shape;586;p78"/>
          <p:cNvSpPr/>
          <p:nvPr/>
        </p:nvSpPr>
        <p:spPr>
          <a:xfrm>
            <a:off x="128588" y="4129088"/>
            <a:ext cx="353695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Верещагина Таня,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внучка Верещагина Г.Е.</a:t>
            </a:r>
            <a:r>
              <a:rPr lang="ru-RU" sz="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1917 г.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79" descr="C:\Users\K1\Desktop\Фото Верещагин\НМУР УРМ-30199-5  Верещагина Мария Ивановна_ сноха  первого удмуртского этнографа Верещагина Г.Е._ с дочерью Татьяной._1.jpg"/>
          <p:cNvPicPr preferRelativeResize="0"/>
          <p:nvPr/>
        </p:nvPicPr>
        <p:blipFill rotWithShape="1">
          <a:blip r:embed="rId4">
            <a:alphaModFix/>
          </a:blip>
          <a:srcRect l="1961" t="2260" r="774" b="3413"/>
          <a:stretch/>
        </p:blipFill>
        <p:spPr>
          <a:xfrm>
            <a:off x="1633538" y="365125"/>
            <a:ext cx="5829300" cy="376237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79"/>
          <p:cNvSpPr/>
          <p:nvPr/>
        </p:nvSpPr>
        <p:spPr>
          <a:xfrm>
            <a:off x="1211263" y="4282172"/>
            <a:ext cx="629761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Верещагина Мария Ивановна с дочерью Татьяной.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УАССР, г. Ижевск, 1934 г.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000000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80" descr="C:\Users\K1\Desktop\Фото Верещагин\НМУР УРМ-30199-14  10-ый класс школы рабочей молодежи №19 г. Сарапула. Во втором ряду третья справа Верещагина Т.И._ преподаватель географ _1.jpg"/>
          <p:cNvPicPr preferRelativeResize="0"/>
          <p:nvPr/>
        </p:nvPicPr>
        <p:blipFill rotWithShape="1">
          <a:blip r:embed="rId4">
            <a:alphaModFix/>
          </a:blip>
          <a:srcRect l="11728" t="7716" r="9856" b="13894"/>
          <a:stretch/>
        </p:blipFill>
        <p:spPr>
          <a:xfrm>
            <a:off x="1776413" y="190500"/>
            <a:ext cx="5602287" cy="405765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0"/>
          <p:cNvSpPr/>
          <p:nvPr/>
        </p:nvSpPr>
        <p:spPr>
          <a:xfrm>
            <a:off x="257175" y="4373563"/>
            <a:ext cx="85883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10-й класс школы рабочей молодежи №19 г. Сарапула. Во втором ряду третья справа Верещагина Т.И., преподаватель географии, внучка Верещагина Г.Е.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УАССР, г. Сарапул, 1960 г.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81" descr="C:\Users\K1\Desktop\Фото Верещагин\НМУР НВ-13753-2  Верещагина Т.И._ внучка первого удмуртского этнографа Верещагина Г.Е._ преподаватель географии в школе рабочей молодёж_1.jpg"/>
          <p:cNvPicPr preferRelativeResize="0"/>
          <p:nvPr/>
        </p:nvPicPr>
        <p:blipFill rotWithShape="1">
          <a:blip r:embed="rId4">
            <a:alphaModFix/>
          </a:blip>
          <a:srcRect l="2443" t="1973" r="2754" b="1826"/>
          <a:stretch/>
        </p:blipFill>
        <p:spPr>
          <a:xfrm>
            <a:off x="935038" y="325438"/>
            <a:ext cx="2774950" cy="371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81" descr="C:\Users\K1\Desktop\Фото Верещагин\НМУР НВ-13753-4  Ирьянов Михаил Илларионович (1915 г.р.)_ участник Великой Отечественной войны_ муж Верещагиной Т.И._1.jpg"/>
          <p:cNvPicPr preferRelativeResize="0"/>
          <p:nvPr/>
        </p:nvPicPr>
        <p:blipFill rotWithShape="1">
          <a:blip r:embed="rId5">
            <a:alphaModFix/>
          </a:blip>
          <a:srcRect l="6386" t="2679" r="2973" b="1936"/>
          <a:stretch/>
        </p:blipFill>
        <p:spPr>
          <a:xfrm>
            <a:off x="5522913" y="393700"/>
            <a:ext cx="2522537" cy="3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81"/>
          <p:cNvSpPr/>
          <p:nvPr/>
        </p:nvSpPr>
        <p:spPr>
          <a:xfrm>
            <a:off x="134938" y="4125913"/>
            <a:ext cx="4070350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Верещагина Татьяна Ивановна, преподаватель географии в школе рабочей молодёжи № 15 г. Ижевска.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УАССР, г. Ижевск, 1970 г.</a:t>
            </a:r>
            <a:endParaRPr/>
          </a:p>
        </p:txBody>
      </p:sp>
      <p:sp>
        <p:nvSpPr>
          <p:cNvPr id="609" name="Google Shape;609;p81"/>
          <p:cNvSpPr/>
          <p:nvPr/>
        </p:nvSpPr>
        <p:spPr>
          <a:xfrm>
            <a:off x="4727575" y="4108450"/>
            <a:ext cx="4071938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Ирьянов Михаил Илларионович,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муж Верещагиной Т.И.,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участник Великой Отечественной войны.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СССР, 1943 г.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82" descr="C:\Users\K1\Desktop\Фото Верещагин\НМУР УРМ-30199-13  Ирьянова Елена_ правнучка первого удмуртского этнографа Верещагина Г.Е._ ученица первого класса школы №25 г. Ижевска._1.jpg"/>
          <p:cNvPicPr preferRelativeResize="0"/>
          <p:nvPr/>
        </p:nvPicPr>
        <p:blipFill rotWithShape="1">
          <a:blip r:embed="rId4">
            <a:alphaModFix/>
          </a:blip>
          <a:srcRect l="2665" t="6717" r="1050" b="2499"/>
          <a:stretch/>
        </p:blipFill>
        <p:spPr>
          <a:xfrm>
            <a:off x="6557963" y="609600"/>
            <a:ext cx="2332037" cy="33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82" descr="C:\Users\K1\Desktop\Фото Верещагин\НМУР УРМ-30199-12  Ирьянов Юрий_ ученик 10 класса школы № 19 г. Сарапула_ на выпускных экзаменах._1.jpg"/>
          <p:cNvPicPr preferRelativeResize="0"/>
          <p:nvPr/>
        </p:nvPicPr>
        <p:blipFill rotWithShape="1">
          <a:blip r:embed="rId5">
            <a:alphaModFix/>
          </a:blip>
          <a:srcRect t="4105" r="2811" b="2609"/>
          <a:stretch/>
        </p:blipFill>
        <p:spPr>
          <a:xfrm>
            <a:off x="2791625" y="1263650"/>
            <a:ext cx="3560760" cy="26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82" descr="C:\Users\K1\Desktop\Фото Верещагин\НМУР УРМ-30199-11  Ирьянов Юра_ правнук первого удмуртского этнографа Верещагина Г.Е._1.jpg"/>
          <p:cNvPicPr preferRelativeResize="0"/>
          <p:nvPr/>
        </p:nvPicPr>
        <p:blipFill rotWithShape="1">
          <a:blip r:embed="rId6">
            <a:alphaModFix/>
          </a:blip>
          <a:srcRect l="5631" t="4306" r="6383" b="6170"/>
          <a:stretch/>
        </p:blipFill>
        <p:spPr>
          <a:xfrm>
            <a:off x="292100" y="519113"/>
            <a:ext cx="2343150" cy="3484562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82"/>
          <p:cNvSpPr/>
          <p:nvPr/>
        </p:nvSpPr>
        <p:spPr>
          <a:xfrm>
            <a:off x="0" y="3964788"/>
            <a:ext cx="2765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Ирьянов Юра,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правнук Верещагина Г.Е.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Узбекская ССР, г. Ташкент, 1942 г.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82"/>
          <p:cNvSpPr/>
          <p:nvPr/>
        </p:nvSpPr>
        <p:spPr>
          <a:xfrm>
            <a:off x="2536825" y="3954463"/>
            <a:ext cx="4110038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Ирьянов Юрий, ученик 10 класса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школы № 19г. Сарапула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на выпускных экзаменах.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УАССР, г. Сарапул, 1958 г.</a:t>
            </a:r>
            <a:endParaRPr/>
          </a:p>
        </p:txBody>
      </p:sp>
      <p:sp>
        <p:nvSpPr>
          <p:cNvPr id="620" name="Google Shape;620;p82"/>
          <p:cNvSpPr/>
          <p:nvPr/>
        </p:nvSpPr>
        <p:spPr>
          <a:xfrm>
            <a:off x="6475413" y="3965575"/>
            <a:ext cx="2668587" cy="101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Ирьянова Елена, правнучка Верещагина Г.Е., ученица первого класса школы №25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г. Ижевска.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УАССР, г. Ижевск, 1959 г.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83" descr="C:\Users\K1\Desktop\Фото Верещагин\НМУР УРМ-30199-10  Верещагин Иван Григорьевич (1878-1970-е гг.)_ его дочь Татьяна_ внуки Сергей и Юра по дороге в Озоно-Чепецкий детский дом._1.jpg"/>
          <p:cNvPicPr preferRelativeResize="0"/>
          <p:nvPr/>
        </p:nvPicPr>
        <p:blipFill rotWithShape="1">
          <a:blip r:embed="rId4">
            <a:alphaModFix/>
          </a:blip>
          <a:srcRect l="298" t="2815" r="1961" b="3964"/>
          <a:stretch/>
        </p:blipFill>
        <p:spPr>
          <a:xfrm>
            <a:off x="3752850" y="596900"/>
            <a:ext cx="4886325" cy="3259138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83"/>
          <p:cNvSpPr/>
          <p:nvPr/>
        </p:nvSpPr>
        <p:spPr>
          <a:xfrm>
            <a:off x="3530600" y="3930650"/>
            <a:ext cx="5416550" cy="8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Верещагин Иван Григорьевич, его дочь Татьяна,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внуки Сергей и Юра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по дороге в Озоно-Чепецкий детский дом.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УАССР, Балезинский район, 1952 г.</a:t>
            </a:r>
            <a:endParaRPr/>
          </a:p>
        </p:txBody>
      </p:sp>
      <p:pic>
        <p:nvPicPr>
          <p:cNvPr id="628" name="Google Shape;628;p83" descr="C:\Users\K1\Desktop\Фото Верещагин\НМУР НВ-13753-1  Верещагин Иван Григорьевич_ сын первого удмуртского этнографа Верещагина Г.Е._ адвокат издательства 'Новая деревня'._1.jpg"/>
          <p:cNvPicPr preferRelativeResize="0"/>
          <p:nvPr/>
        </p:nvPicPr>
        <p:blipFill rotWithShape="1">
          <a:blip r:embed="rId5">
            <a:alphaModFix/>
          </a:blip>
          <a:srcRect l="4031" t="1990" r="4031" b="3232"/>
          <a:stretch/>
        </p:blipFill>
        <p:spPr>
          <a:xfrm>
            <a:off x="669925" y="608013"/>
            <a:ext cx="2317750" cy="3300412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83"/>
          <p:cNvSpPr/>
          <p:nvPr/>
        </p:nvSpPr>
        <p:spPr>
          <a:xfrm>
            <a:off x="180975" y="4022725"/>
            <a:ext cx="3570288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Верещагин Иван Григорьевич</a:t>
            </a:r>
            <a:endParaRPr sz="12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СССР, г. Москва, 1944 г.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84"/>
          <p:cNvSpPr txBox="1"/>
          <p:nvPr/>
        </p:nvSpPr>
        <p:spPr>
          <a:xfrm>
            <a:off x="347345" y="417830"/>
            <a:ext cx="8408035" cy="495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	</a:t>
            </a:r>
            <a:r>
              <a:rPr lang="ru-RU" sz="14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Николай Григорьевич Верещагин</a:t>
            </a:r>
            <a:r>
              <a:rPr lang="ru-RU" sz="12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lang="ru-RU" sz="12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младший сын Григория Егоровича и Василисы Ивановны Верещагиных.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just" rtl="0"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	Родился 6 мая 1884 г.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just" rtl="0"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	В 1894-1895 гг. учился в Сарапульском духовном училище. </a:t>
            </a:r>
            <a:endParaRPr sz="14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	В [1900]-1904 гг. учился в Вятской духовной семинарии. </a:t>
            </a:r>
            <a:endParaRPr sz="14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	После окончания семинарии работал помощником учителя, учителем в нескольких училищах Сарапульского уезда, назначался заведующим </a:t>
            </a:r>
            <a:r>
              <a:rPr lang="ru-RU" sz="1400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Байситовского</a:t>
            </a:r>
            <a:r>
              <a:rPr lang="ru-RU" sz="14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и </a:t>
            </a:r>
            <a:r>
              <a:rPr lang="ru-RU" sz="1400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Бурановского</a:t>
            </a:r>
            <a:r>
              <a:rPr lang="ru-RU" sz="14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училищ.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just" rtl="0"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	В [1914 г.] был избран делопроизводителем </a:t>
            </a:r>
            <a:r>
              <a:rPr lang="ru-RU" sz="1400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Бурановского</a:t>
            </a:r>
            <a:r>
              <a:rPr lang="ru-RU" sz="14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волостного попечительства по призрению (обеспечению) семей нижних чинов, призванных на Первую мировую войну. </a:t>
            </a:r>
            <a:endParaRPr sz="14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	В 1915 г. женился на Евгении Васильевне Ливановой.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just" rtl="0"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	В 1920-е гг. жил в Ижевске, работал бухгалтером на Ижевском сталеделательном заводе. </a:t>
            </a:r>
            <a:endParaRPr sz="14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	Умер в 1931 г. 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86" descr="C:\Users\K1\Desktop\Фото Верещагин\НМУР УРМ-30199-6  Верещагина Ольга Николаевна_ внучка  первого удмуртского этнографа Верещагина Г.Е._ главный врач Чуварлейского санат_1.jpg"/>
          <p:cNvPicPr preferRelativeResize="0"/>
          <p:nvPr/>
        </p:nvPicPr>
        <p:blipFill rotWithShape="1">
          <a:blip r:embed="rId4">
            <a:alphaModFix/>
          </a:blip>
          <a:srcRect l="4031" t="7809" r="1930" b="12145"/>
          <a:stretch/>
        </p:blipFill>
        <p:spPr>
          <a:xfrm>
            <a:off x="2748980" y="202060"/>
            <a:ext cx="3073750" cy="3707788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6"/>
          <p:cNvSpPr/>
          <p:nvPr/>
        </p:nvSpPr>
        <p:spPr>
          <a:xfrm>
            <a:off x="0" y="4080808"/>
            <a:ext cx="8818179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Верещагина Ольга Николаевна, </a:t>
            </a:r>
            <a:r>
              <a:rPr lang="ru-RU" sz="1200" b="1" dirty="0" smtClean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старшая дочь Н.Г. И Е.В. Верещагиных,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начальник туберкулёзного отделения эвакогоспиталя № 3060.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Чувашская АССР, </a:t>
            </a:r>
            <a:r>
              <a:rPr lang="ru-RU" sz="1200" b="1" dirty="0" err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Алатырский</a:t>
            </a: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район, с. </a:t>
            </a:r>
            <a:r>
              <a:rPr lang="ru-RU" sz="1200" b="1" dirty="0" err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Чуварлеи</a:t>
            </a: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, 1941 г.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0000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649" name="Google Shape;649;p86"/>
          <p:cNvSpPr/>
          <p:nvPr/>
        </p:nvSpPr>
        <p:spPr>
          <a:xfrm>
            <a:off x="3417570" y="511106"/>
            <a:ext cx="542925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87" descr="C:\Users\K1\Desktop\Фото Верещагин\НМУР УРМ-30199-7  Татьяна Ивановна и Верещагина Ольга Николаевна_ внучки  первого удмуртского этнографа Верещагина Г.Е._1.jpg"/>
          <p:cNvPicPr preferRelativeResize="0"/>
          <p:nvPr/>
        </p:nvPicPr>
        <p:blipFill rotWithShape="1">
          <a:blip r:embed="rId4">
            <a:alphaModFix/>
          </a:blip>
          <a:srcRect l="957" t="4355" r="1151" b="3046"/>
          <a:stretch/>
        </p:blipFill>
        <p:spPr>
          <a:xfrm>
            <a:off x="1371601" y="243298"/>
            <a:ext cx="6400796" cy="3966148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87"/>
          <p:cNvSpPr/>
          <p:nvPr/>
        </p:nvSpPr>
        <p:spPr>
          <a:xfrm>
            <a:off x="1456949" y="4343550"/>
            <a:ext cx="609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Татьяна Ивановна </a:t>
            </a:r>
            <a:r>
              <a:rPr lang="ru-RU" sz="1200" b="1" dirty="0" smtClean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Верещагина и Ольга </a:t>
            </a: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Николаевна Верещагина, внучки  Верещагина Г.Е.</a:t>
            </a:r>
            <a:r>
              <a:rPr lang="ru-RU" sz="120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г. Ижевск, 1930 г.</a:t>
            </a:r>
            <a:endParaRPr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91" descr="C:\Users\K1\Desktop\Фото Верещагин\НМУР УРМ-31386  Верещагин Павел Михайлович (1886-1967)_ житель с. Полом Кезского р-на_ УАССР_ племянник первого удмуртского этнографа Верещ _1.jpg"/>
          <p:cNvPicPr preferRelativeResize="0"/>
          <p:nvPr/>
        </p:nvPicPr>
        <p:blipFill rotWithShape="1">
          <a:blip r:embed="rId4">
            <a:alphaModFix/>
          </a:blip>
          <a:srcRect l="5108" t="1315" r="1749" b="2121"/>
          <a:stretch/>
        </p:blipFill>
        <p:spPr>
          <a:xfrm>
            <a:off x="2955925" y="215900"/>
            <a:ext cx="3051175" cy="40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91"/>
          <p:cNvSpPr/>
          <p:nvPr/>
        </p:nvSpPr>
        <p:spPr>
          <a:xfrm>
            <a:off x="1562100" y="4238625"/>
            <a:ext cx="5878513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Верещагин Павел Михайлович (1886-1967),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племянник Верещагина Г.Е.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УАССР, Кезский район, с. Полом, 1936 г.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gf007ad7fc8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f007ad7fc8_0_12"/>
          <p:cNvSpPr txBox="1"/>
          <p:nvPr/>
        </p:nvSpPr>
        <p:spPr>
          <a:xfrm>
            <a:off x="577075" y="388900"/>
            <a:ext cx="8242200" cy="4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 деревне Ляльшур до сих пор стоит дом, в котором жил Григорий Егорович со своей семьёй. В этом доме родились его сыновья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Иван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и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Николай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 12 октября 1887 года в этом же доме Григорий Егорович открыл земскую школу. </a:t>
            </a:r>
            <a:r>
              <a:rPr lang="ru-RU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Здание было двухэтажным. На нижнем этаже располагалось четыре учебных класса, в которых ежегодно обучалось по три-четыре десятка учеников. </a:t>
            </a:r>
            <a:endParaRPr>
              <a:solidFill>
                <a:srgbClr val="01010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45720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В своей школе Григорий Егорович обучал местных сельских ребятишек чтению, письму и счёту и, несмотря на то, что в те времена в стране запрещалось вести обучение на национальных языках, вёл обучение исключительно на удмуртском языке. 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С русской классической литературой учитель знакомил учеников также с помощью их родного языка. С этой целью он взялся, например, за перевод «Сказки о рыбаке и рыбке» А.С. Пушкина на удмуртский язык и, вдохновившись как поэт, создал на её основе свою оригинальную поэму-сказку </a:t>
            </a: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«Зарни чорыг»</a:t>
            </a:r>
            <a:r>
              <a:rPr lang="ru-RU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(«Золотая рыбка»). </a:t>
            </a:r>
            <a:endParaRPr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92"/>
          <p:cNvSpPr txBox="1"/>
          <p:nvPr/>
        </p:nvSpPr>
        <p:spPr>
          <a:xfrm>
            <a:off x="227775" y="81175"/>
            <a:ext cx="8588400" cy="48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Источники и литература :</a:t>
            </a:r>
            <a:endParaRPr b="1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just" rtl="0">
              <a:spcBef>
                <a:spcPts val="1400"/>
              </a:spcBef>
              <a:spcAft>
                <a:spcPts val="0"/>
              </a:spcAft>
              <a:buClr>
                <a:srgbClr val="050505"/>
              </a:buClr>
              <a:buSzPts val="1200"/>
              <a:buFont typeface="Verdana"/>
              <a:buAutoNum type="arabicPeriod"/>
            </a:pP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Г. Е. Верещагин и этнокультурное развитие народов Урало-Поволжья : сб. ст. / сост.: В. М. Ванюшев, Т. С. Зыкина; отв. ред. В. М. Ванюшев; Удмурт. ин-т истории, яз. и лит. УрО РАН. – Ижевск, 2004. – 324 с. </a:t>
            </a:r>
            <a:endParaRPr sz="120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AutoNum type="arabicPeriod"/>
            </a:pP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Ванюшев Василий Михайлович. Вершины корнями сильны: ст. об удм. Лит. Устинов: Удмуртия, 1987.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С. 7-55</a:t>
            </a:r>
            <a:endParaRPr sz="120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AutoNum type="arabicPeriod"/>
            </a:pP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Ванюшев В. М. Возвращение Г. Е. Верещагина // Известия Уральского государственного университета. Сер. 2, Гуманитарные науки. – 2010. – № 2. С. 171-178.  </a:t>
            </a:r>
            <a:r>
              <a:rPr lang="ru-RU" sz="1200">
                <a:solidFill>
                  <a:srgbClr val="050505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https://elar.urfu.ru/bitstream/10995/18609/1/iurg-2010-76-18.pdf</a:t>
            </a: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 sz="120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AutoNum type="arabicPeriod"/>
            </a:pP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Ванюшев Василий Михайлович. Калыкен ваче ки кутскыса: Григорий Верещагин но удмурт литературалэн кылдэмез // Кенеш.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2011.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№ 8.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С. 87-97</a:t>
            </a:r>
            <a:endParaRPr sz="120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AutoNum type="arabicPeriod"/>
            </a:pP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Ванюшев Василий Михайлович. Кин шоры "ыбылэ" Мултан уж?: документальной очерк. Удмурт Республикаысь культурая Министерство. –  Ижевск: Удмуртия, 1994. – С. 23-26, 29, 33-41, 77-79.</a:t>
            </a:r>
            <a:endParaRPr sz="1200">
              <a:solidFill>
                <a:srgbClr val="01020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AutoNum type="arabicPeriod"/>
            </a:pPr>
            <a:r>
              <a:rPr lang="ru-RU" sz="1200">
                <a:solidFill>
                  <a:srgbClr val="070101"/>
                </a:solidFill>
                <a:latin typeface="Verdana"/>
                <a:ea typeface="Verdana"/>
                <a:cs typeface="Verdana"/>
                <a:sym typeface="Verdana"/>
              </a:rPr>
              <a:t>Ванюшев Василий Михайлович. Творческое наследие Г.Е. Верещагина в контексте национальных литератур Урало-Поволжья. Рос. акад. наук, Урал. отд-ние, Удм. ин-т истории, яз. и литературы.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>
                <a:solidFill>
                  <a:srgbClr val="070101"/>
                </a:solidFill>
                <a:latin typeface="Verdana"/>
                <a:ea typeface="Verdana"/>
                <a:cs typeface="Verdana"/>
                <a:sym typeface="Verdana"/>
              </a:rPr>
              <a:t> Ижевск : 1995.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>
                <a:solidFill>
                  <a:srgbClr val="070101"/>
                </a:solidFill>
                <a:latin typeface="Verdana"/>
                <a:ea typeface="Verdana"/>
                <a:cs typeface="Verdana"/>
                <a:sym typeface="Verdana"/>
              </a:rPr>
              <a:t> С. 5, 28, 35, 45-276.</a:t>
            </a:r>
            <a:endParaRPr sz="1200">
              <a:solidFill>
                <a:srgbClr val="07010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AutoNum type="arabicPeriod"/>
            </a:pP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Верещагин Григорий Егорович. Куазие, куазие… Нылпиослы кылбуръёс, кырз:анъёс. Люказ но азькылзэ гожти:з В.Н. Ившин. - Ижевск: Удмуртия, 2001. - 42 с.</a:t>
            </a:r>
            <a:endParaRPr sz="1200">
              <a:solidFill>
                <a:srgbClr val="01020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AutoNum type="arabicPeriod"/>
            </a:pP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Верещагин Григорий Егорович. Чагыр, чагыр дыдыке... : кылбуръёс но поэмаос, [статьяос]; [послесловизэ гожтӥз И.П. Тукаев; люказ, азькылзэ гожтӥз но берыктӥз П. К. Поздеев]. – Ижевск: Удмуртия, 1984. – 89 с.</a:t>
            </a:r>
            <a:endParaRPr sz="1200">
              <a:solidFill>
                <a:srgbClr val="01020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b="1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93"/>
          <p:cNvSpPr txBox="1"/>
          <p:nvPr/>
        </p:nvSpPr>
        <p:spPr>
          <a:xfrm>
            <a:off x="0" y="0"/>
            <a:ext cx="8958300" cy="47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9. Верещагин Григорий Егорович. Собрание сочинений: в 6 т.; под ред. В. М. Ванюшева. - Ижевск : [б. и.], 1995-. - 21 см. - (Серия "Памятники культуры" / РАН, Уральское отделение, Удмуртский институт истории, языка и литературы). Т. 1: Вотяки Сосновского края. - 1995. - 258 с.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10. Верещагин Григорий Егорович. Собрание сочинений: в 6 т.; под ред. В. М. Ванюшева. - Ижевск : [б. и.], 1995-. - 21 см. - (Серия "Памятники культуры" / РАН, Уральское отделение, Удмуртский институт истории, языка и литературы). Т. 2: Вотяки Сарапульского уезда Вятской губернии / [предисл. Л. С. Христолюбовой]. - 1996. - 200 с.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11. Верещагин Григорий Егорович. Собрание сочинений: в 6 т.; под ред. В. М. Ванюшева. - Ижевск : [б. и.], 1995-. - 21 см. - (Серия "Памятники культуры" / РАН, Уральское отделение, Удмуртский институт истории, языка и литературы). Т. 3, кн. 1: Этнографические очерки, кн. 1. - 1998. - 308 с.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12. Верещагин Григорий Егорович. Собрание сочинений: в 6 т.; под ред. В. М. Ванюшева. - Ижевск : [б. и.], 1995-. - 21 см. - (Серия "Памятники культуры" / РАН, Уральское отделение, Удмуртский институт истории, языка и литературы). Т. 3, кн. 2, вып. 1: Этнографические очерки, кн. 2, вып. 1. - 2000. - 248 с.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13. Верещагин, Григорий Егорович. Собрание сочинений : в 6 т. / Г. Е. Верещагин ; под ред. В. М. Ванюшева. - Ижевск : [б. и.], 1995-. - 21 см. - (Серия "Памятники культуры" / РАН, Уральское отделение, Удмуртский институт истории, языка и литературы). Т. 4, кн. 1: Фольклор. Кн. 1. Удмуртский фольклор. - 2001. - 220 с.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14. Верещагин Григорий Егорович. Собрание сочинений: в 6 т.; под ред. В. М. Ванюшева. - Ижевск : [б. и.], 1995-. - 21 см. - (Серия "Памятники культуры" / РАН, Уральское отделение, Удмуртский институт истории, языка и литературы). Т. 4, кн. 2: Фольклор. Кн. 2. Русский фольклор. - 2002. - 437 с.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gcb3762778d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gcb3762778d_0_2"/>
          <p:cNvSpPr txBox="1"/>
          <p:nvPr/>
        </p:nvSpPr>
        <p:spPr>
          <a:xfrm>
            <a:off x="0" y="0"/>
            <a:ext cx="8654700" cy="49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15. Верещагин Григорий Егорович. Собрание сочинений: в 6 т.; под ред. В. М. Ванюшева. - Ижевск : [б. и.], 1995-. - 21 см. - (Серия "Памятники культуры" / РАН, Уральское отделение, Удмуртский институт истории, языка и литературы). Т. 5: Очерки русских Вятско-Прикамского края, вып. 2. - 2001. - 254 с. 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16. Верещагин, Григорий Егорович. Собрание сочинений: в 6 т.; под ред. В. М. Ванюшева. - Ижевск : [б. и.], 1995-. - 21 см. - (Серия "Памятники культуры" / РАН, Уральское отделение, Удмуртский институт истории, языка и литературы). Т. 5: Литературные сочинения: на удмуртском и русском яз. - 2004. - 414 с.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17. Верещагин Григорий Егорович. Собрание сочинений : в 6 т.; под ред. В. М. Ванюшева. - Ижевск : [б. и.], 1995-. - 21 см. - (Серия "Памятники культуры" / РАН, Уральское отделение, Удмуртский институт истории, языка и литературы). Т. 6, кн. 1: Труды по языкознанию, кн. 1. - 2002 (Ижев. респ. Тип.). - 289 с.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18. Верещагин Григорий Егорович. Собрание сочинений : в 6 т.; под ред. В. М. Ванюшева. - Ижевск : [б. и.], 1995-. - 21 см. - (Серия "Памятники культуры" / РАН, Уральское отделение, Удмуртский институт истории, языка и литературы). Т. 6, кн. 2: Вотско-русский словарь, кн. 2. - 2006. - 284 с.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19. Верещагин Григорий Егорович. Собрание сочинений: в 6 т.; под ред. В. М. Ванюшева. - Ижевск : [б. и.], 1995-. - 21 см. - (Серия "Памятники культуры" / РАН, Уральское отделение, Удмуртский институт истории, языка и литературы). Т. 6, кн. 3: Вотско-русский словарь, кн. 3. - 2011. - 150 с.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20. Верещагин Григорий Егорович. Собрание сочинений : в 6 т. / Г. Е. Верещагин ; под ред. В. М. Ванюшева. - Ижевск : [б. и.], 1995-. - 21 см. - (Серия "Памятники культуры" / РАН, Уральское отделение, Удмуртский институт истории, языка и литературы). Т. 6, кн. 4: Русско-вотский словарь. - 2020. - 415 с.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gcb3762778d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gcb3762778d_0_8"/>
          <p:cNvSpPr txBox="1"/>
          <p:nvPr/>
        </p:nvSpPr>
        <p:spPr>
          <a:xfrm>
            <a:off x="360625" y="113900"/>
            <a:ext cx="8654700" cy="4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21. Вести краеведов Удмуртии. № 1 (20) 2015 / [главный редактор А. Е. Загребин]; Удмуртский институт истории, языка и литературы УрО РАН [и др.]. – Ижевск: Малотиражка, 2015. с. 46-57. </a:t>
            </a:r>
            <a:endParaRPr sz="1200">
              <a:solidFill>
                <a:srgbClr val="01020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22. Владыкин В.Е., Загребин А. Е. Тӧро удмуртской этнографии // Г. Е. Верещагин и этнокультурное развитие народов Урало-Поволжья: сб. статей – Ижевск: УИИЯЛ УрО РАН, 2004. С. 19-23</a:t>
            </a:r>
            <a:endParaRPr sz="1200">
              <a:solidFill>
                <a:srgbClr val="01020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23. Владыкин Владимир Емельянович. Йыбырскон: удмурт литература сярысь 10 вакчияк буре ваёнъёс. – Ижевск: Удмуртия, 1992. – С. 20-2</a:t>
            </a:r>
            <a:endParaRPr sz="1200">
              <a:solidFill>
                <a:srgbClr val="01020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24. </a:t>
            </a:r>
            <a:r>
              <a:rPr lang="ru-RU" sz="1200">
                <a:solidFill>
                  <a:srgbClr val="070101"/>
                </a:solidFill>
                <a:latin typeface="Verdana"/>
                <a:ea typeface="Verdana"/>
                <a:cs typeface="Verdana"/>
                <a:sym typeface="Verdana"/>
              </a:rPr>
              <a:t>Внутренние и межнациональные связи удмуртской литературы и фольклора/ Научно-исследовательский институт при Совете Министров Удмуртской АССР ; [ответственный редактор - В. Ванюшев; редакционная коллегия: Л.Н. Долганова, П. К. Поздеев, А. Н. Уваров].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>
                <a:solidFill>
                  <a:srgbClr val="070101"/>
                </a:solidFill>
                <a:latin typeface="Verdana"/>
                <a:ea typeface="Verdana"/>
                <a:cs typeface="Verdana"/>
                <a:sym typeface="Verdana"/>
              </a:rPr>
              <a:t> Ижевск: Научно-исследовательский институт при Совете Министров Удмуртской АССР, 1978. - С. 77-129</a:t>
            </a:r>
            <a:endParaRPr sz="1200">
              <a:solidFill>
                <a:srgbClr val="07010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25. Вчера, сегодня, завтра Советской Удмуртии: [очерки / сост.: Ю. Ф. Кедров, Э. В. Волков].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Ижевск: Удмуртия, 1990.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 С. 3-7, 19-24, 27-28.</a:t>
            </a:r>
            <a:endParaRPr sz="1200">
              <a:solidFill>
                <a:srgbClr val="01020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26. </a:t>
            </a: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Загребин Алексей Егорович. Ученые-краеведы Удмуртии: историко-биографические очерки.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Ижевск: Изд-во ИПК и ПРО УР, 2007.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 С</a:t>
            </a: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9-25</a:t>
            </a:r>
            <a:endParaRPr sz="120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27. Зайцева И. Н. О родословной Г. Е. Верещагина, восстановленной по документам Центрального государственного архива Удмуртской Республики // Верещагин и этнокультурное развитие народов Урало-Поволжья: сб. статей. – Ижевск: УИИЯЛ УрО РАН, 2004. – .С. 33–37</a:t>
            </a:r>
            <a:endParaRPr sz="120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28. Измайлова А. С. Письма друзей // Удмуртская правда. – 1992, 15 мая. С. 2</a:t>
            </a:r>
            <a:endParaRPr sz="120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gcb3762778d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gcb3762778d_0_14"/>
          <p:cNvSpPr txBox="1"/>
          <p:nvPr/>
        </p:nvSpPr>
        <p:spPr>
          <a:xfrm>
            <a:off x="208775" y="66425"/>
            <a:ext cx="8892000" cy="51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10101"/>
                </a:solidFill>
                <a:latin typeface="Verdana"/>
                <a:ea typeface="Verdana"/>
                <a:cs typeface="Verdana"/>
                <a:sym typeface="Verdana"/>
              </a:rPr>
              <a:t>29. Ими гордится удмуртская земля. Вып. 2 : Деятели науки и техники : биобиблиографический указатель литературы / Республиканская библиотека Удмуртской АССР им. В. И. Ленина; [составители: Л. И. Фролова, З. Г. Кирюхина]. - Ижевск : Удмуртия, 1978. - с. 3-4</a:t>
            </a:r>
            <a:endParaRPr sz="1200">
              <a:solidFill>
                <a:srgbClr val="01010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30. История удмуртской советской литературы: в 2 томах. Т. 1 / Институт мировой литературы им. А.М. Горького Академии наук СССР, Научно-исследовательский институт при Совете Министров Удмуртской АССР; [руководитель авторского коллектива Ванюшев В.М.; редакционная коллегия: Ванюшев В. М. и др.] 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Устинов: Удмуртия, 1987.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С. 25-42.</a:t>
            </a:r>
            <a:endParaRPr sz="120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31. Кельмаков Валей Кельмакович. Г.Е. Верещагин и некоторые проблемы удмуртского языкознания  – Ижевск: УИИЯЛ УрО РАН, 2004. –  С. 5-8</a:t>
            </a:r>
            <a:endParaRPr sz="1200">
              <a:solidFill>
                <a:srgbClr val="01020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32. Красновская Е.Г. Первооткрыватель связей слова и музыки в удмуртской литературе: к 155-летию со дня рождения Г. Е. Верещагина // Вордскем кыл = Родное слово. – 2006. – N 10. – С. 35-41</a:t>
            </a:r>
            <a:endParaRPr sz="120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33. Куклина Е.М. Г. Е. Верещагин в деревне Ляльшур // Верещагин и этнокультурное развитие народов Урало-Поволжья: сб. статей. – Ижевск: УИИЯЛ УрО РАН, 2004. С. 47-50</a:t>
            </a:r>
            <a:endParaRPr sz="120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34. На переломе эпох: статьи, стихотворения, прозаические произведения, документы: Союзу писателей Удмуртии 70 лет, 1934-2004 / сост., подгот. текста на рус. яз. З. А. Богомоловой, на удм.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В. С. Уразаевой, Г.В. Романовой; [редкол.: Е. Е. Загребин (отв. за вып.) и др.].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Ижевск: Удмуртия, 2006.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 С</a:t>
            </a: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42-52</a:t>
            </a:r>
            <a:endParaRPr sz="120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35. </a:t>
            </a:r>
            <a:r>
              <a:rPr lang="ru-RU" sz="120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Об истоках удмуртской литературы: сборник статей / Научно-исследовательский институт при Совете Министров Удмуртской АССР; [редакционная коллегия: З. А. Богомолова и др.]. – Ижевск: 1982. – С. 18, 24-29, 33-35, 38-39, 52-58, 60-84</a:t>
            </a:r>
            <a:endParaRPr sz="1200">
              <a:solidFill>
                <a:srgbClr val="01020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endParaRPr sz="120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gcb3762778d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gcb3762778d_0_20"/>
          <p:cNvSpPr txBox="1"/>
          <p:nvPr/>
        </p:nvSpPr>
        <p:spPr>
          <a:xfrm>
            <a:off x="107100" y="294175"/>
            <a:ext cx="8929800" cy="42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36. Первый: к 155-летию со дня рождения Г. Е. Верещагина // Луч. – 2006. – N 3/4. – С. 71-72.  (К 450-летию присоединения Удмуртии к России)</a:t>
            </a:r>
            <a:endParaRPr sz="1200" dirty="0">
              <a:solidFill>
                <a:srgbClr val="01020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37. </a:t>
            </a:r>
            <a:r>
              <a:rPr lang="ru-RU" sz="1200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Поздеев</a:t>
            </a: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Пётр Кириллович. Григорий Верещагин // Удмурт </a:t>
            </a:r>
            <a:r>
              <a:rPr lang="ru-RU" sz="1200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литературалэн</a:t>
            </a: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200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азинскемез</a:t>
            </a: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200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сярысь</a:t>
            </a: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200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статьяос</a:t>
            </a: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– Ижевск, 2008. – С. 180-182</a:t>
            </a:r>
            <a:endParaRPr sz="1200"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38. Труды. </a:t>
            </a:r>
            <a:r>
              <a:rPr lang="ru-RU" sz="1200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Вып</a:t>
            </a: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2: 1926 год / Научное общество по изучению Вотского края. К вопросу о происхождении вотяков и их верований. Записки этнографа Гр. Верещагина. В переработке и под редакцией Ф. </a:t>
            </a:r>
            <a:r>
              <a:rPr lang="ru-RU" sz="1200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Стрельцова</a:t>
            </a: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Ижевск: Издание Научного общества по изучению Вотского края: </a:t>
            </a:r>
            <a:r>
              <a:rPr lang="ru-RU" sz="1200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Удкнига</a:t>
            </a: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, 1926. </a:t>
            </a: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115 с. </a:t>
            </a:r>
            <a:endParaRPr sz="1200"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39. Уваров Анатолий Николаевич. </a:t>
            </a:r>
            <a:r>
              <a:rPr lang="ru-RU" sz="1200" dirty="0" err="1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Югдытӥсьёс: </a:t>
            </a: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удмурт </a:t>
            </a:r>
            <a:r>
              <a:rPr lang="ru-RU" sz="1200" dirty="0" err="1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литературалэн</a:t>
            </a: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200" dirty="0" err="1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кылдэмез</a:t>
            </a: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200" dirty="0" err="1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сярысь</a:t>
            </a: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200" dirty="0" err="1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очеркъёс</a:t>
            </a: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. – Ижевск : </a:t>
            </a:r>
            <a:r>
              <a:rPr lang="ru-RU" sz="1200" dirty="0" err="1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Тодон</a:t>
            </a: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, 1994. – с. 17-26, 67</a:t>
            </a:r>
            <a:endParaRPr sz="1200" dirty="0">
              <a:solidFill>
                <a:srgbClr val="01020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40. Удмуртская Республика: Энциклопедия / Гл. ред. В. В. </a:t>
            </a:r>
            <a:r>
              <a:rPr lang="ru-RU" sz="1200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Туганаев</a:t>
            </a: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Ижевск: Удмуртия, 2000. </a:t>
            </a: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С.152</a:t>
            </a:r>
            <a:endParaRPr sz="1200" dirty="0">
              <a:solidFill>
                <a:srgbClr val="01020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41. Фролова Галина Дмитриевна. Из истории удмуртской школы. – Ижевск: Удмуртия, 1971. – С. 37-42</a:t>
            </a:r>
            <a:endParaRPr sz="1200"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42. Фролова Галина Дмитриевна. Просветители удмуртского народа: очерки развития педагогической мысли / </a:t>
            </a:r>
            <a:r>
              <a:rPr lang="ru-RU" sz="1200" dirty="0" err="1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М-во</a:t>
            </a: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 нар. образования Удмурт. </a:t>
            </a:r>
            <a:r>
              <a:rPr lang="ru-RU" sz="1200" dirty="0" err="1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Респ</a:t>
            </a: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. – Ижевск: Удмуртия, 1996. –  с. 76-91</a:t>
            </a:r>
            <a:endParaRPr sz="1200"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43. Христолюбова Людмила </a:t>
            </a:r>
            <a:r>
              <a:rPr lang="ru-RU" sz="1200" dirty="0" err="1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Степановна.Ученые-удмурты</a:t>
            </a: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: библиографический справочник. </a:t>
            </a: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Ижевск: Удмуртия, 1997. </a:t>
            </a:r>
            <a:r>
              <a:rPr lang="ru-RU" sz="1200" dirty="0">
                <a:solidFill>
                  <a:srgbClr val="010202"/>
                </a:solidFill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ru-RU" sz="1200" dirty="0">
                <a:solidFill>
                  <a:srgbClr val="050505"/>
                </a:solidFill>
                <a:latin typeface="Verdana"/>
                <a:ea typeface="Verdana"/>
                <a:cs typeface="Verdana"/>
                <a:sym typeface="Verdana"/>
              </a:rPr>
              <a:t> С. 42-44</a:t>
            </a:r>
            <a:endParaRPr sz="1200" dirty="0">
              <a:solidFill>
                <a:srgbClr val="05050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47145" y="471089"/>
            <a:ext cx="87130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Интернет-источники</a:t>
            </a:r>
            <a:r>
              <a:rPr lang="ru-RU" b="1" dirty="0" smtClean="0"/>
              <a:t>:</a:t>
            </a:r>
            <a:endParaRPr lang="ru-RU" dirty="0" smtClean="0"/>
          </a:p>
          <a:p>
            <a:r>
              <a:rPr lang="ru-RU" dirty="0" smtClean="0"/>
              <a:t>1. Перевозчикова </a:t>
            </a:r>
            <a:r>
              <a:rPr lang="ru-RU" dirty="0" smtClean="0"/>
              <a:t>Н.В. Г.Е. Верещагин – писатель, ученый, просветитель… </a:t>
            </a:r>
            <a:r>
              <a:rPr lang="ru-RU" u="sng" dirty="0" smtClean="0">
                <a:hlinkClick r:id="rId4"/>
              </a:rPr>
              <a:t>http://gasur.ru/activity/publications/pub_arh/g-e-vereshchagin-writer-scientist-educator-.php?sphrase_id=46097</a:t>
            </a:r>
            <a:endParaRPr lang="ru-RU" dirty="0" smtClean="0"/>
          </a:p>
          <a:p>
            <a:r>
              <a:rPr lang="ru-RU" dirty="0" smtClean="0"/>
              <a:t>2. Архивный </a:t>
            </a:r>
            <a:r>
              <a:rPr lang="ru-RU" dirty="0" smtClean="0"/>
              <a:t>путеводитель: </a:t>
            </a:r>
            <a:r>
              <a:rPr lang="ru-RU" u="sng" dirty="0" smtClean="0">
                <a:hlinkClick r:id="rId5"/>
              </a:rPr>
              <a:t>https://alertino.com/ru/352772</a:t>
            </a:r>
            <a:r>
              <a:rPr lang="ru-RU" u="sng" dirty="0" smtClean="0"/>
              <a:t> </a:t>
            </a:r>
            <a:endParaRPr lang="ru-RU" dirty="0" smtClean="0"/>
          </a:p>
          <a:p>
            <a:r>
              <a:rPr lang="ru-RU" dirty="0" smtClean="0"/>
              <a:t>3. </a:t>
            </a:r>
            <a:r>
              <a:rPr lang="ru-RU" dirty="0" err="1" smtClean="0"/>
              <a:t>Вечтомова</a:t>
            </a:r>
            <a:r>
              <a:rPr lang="ru-RU" dirty="0" smtClean="0"/>
              <a:t> </a:t>
            </a:r>
            <a:r>
              <a:rPr lang="ru-RU" dirty="0" smtClean="0"/>
              <a:t>О.И. Первый удмуртский поэт, прозаик и драматург, просветитель - демократ и ученый Г.Е. Верещагин. Презентация к 160-летию. </a:t>
            </a:r>
            <a:r>
              <a:rPr lang="ru-RU" dirty="0" smtClean="0"/>
              <a:t> </a:t>
            </a:r>
          </a:p>
          <a:p>
            <a:r>
              <a:rPr lang="ru-RU" u="sng" dirty="0" smtClean="0">
                <a:hlinkClick r:id="rId6"/>
              </a:rPr>
              <a:t>http</a:t>
            </a:r>
            <a:r>
              <a:rPr lang="ru-RU" u="sng" dirty="0" smtClean="0">
                <a:hlinkClick r:id="rId6"/>
              </a:rPr>
              <a:t>://www.myshared.ru/slide/1146112/</a:t>
            </a:r>
            <a:r>
              <a:rPr lang="ru-RU" u="sng" dirty="0" smtClean="0"/>
              <a:t> </a:t>
            </a:r>
            <a:endParaRPr lang="ru-RU" u="sng" dirty="0" smtClean="0"/>
          </a:p>
          <a:p>
            <a:r>
              <a:rPr lang="ru-RU" dirty="0" smtClean="0"/>
              <a:t>4. </a:t>
            </a:r>
            <a:r>
              <a:rPr lang="ru-RU" u="sng" dirty="0" smtClean="0">
                <a:hlinkClick r:id="rId7"/>
              </a:rPr>
              <a:t>http</a:t>
            </a:r>
            <a:r>
              <a:rPr lang="ru-RU" u="sng" dirty="0" smtClean="0">
                <a:hlinkClick r:id="rId7"/>
              </a:rPr>
              <a:t>://kniga.seluk.ru/k-istoriya/653792-1-http-elibraryunatliborgru-rossiyskaya-akademiya-nauk-uralskoe-otdelenie-udmurtskiy-institut-istorii-yazika-li.php</a:t>
            </a:r>
            <a:r>
              <a:rPr lang="ru-RU" dirty="0" smtClean="0"/>
              <a:t> </a:t>
            </a:r>
            <a:endParaRPr lang="ru-RU" dirty="0" smtClean="0"/>
          </a:p>
          <a:p>
            <a:r>
              <a:rPr lang="ru-RU" dirty="0" smtClean="0"/>
              <a:t>5. </a:t>
            </a:r>
            <a:r>
              <a:rPr lang="ru-RU" u="sng" dirty="0" smtClean="0">
                <a:hlinkClick r:id="rId8"/>
              </a:rPr>
              <a:t>http</a:t>
            </a:r>
            <a:r>
              <a:rPr lang="ru-RU" u="sng" dirty="0" smtClean="0">
                <a:hlinkClick r:id="rId8"/>
              </a:rPr>
              <a:t>://</a:t>
            </a:r>
            <a:r>
              <a:rPr lang="ru-RU" u="sng" dirty="0" smtClean="0">
                <a:hlinkClick r:id="rId8"/>
              </a:rPr>
              <a:t>www.adm-sarapul.ru/city/kultura/uchrezhdeniya_kultury/tyunin-sarapul-kharbin.php</a:t>
            </a:r>
            <a:r>
              <a:rPr lang="ru-RU" u="sng" dirty="0" smtClean="0"/>
              <a:t> </a:t>
            </a:r>
          </a:p>
          <a:p>
            <a:r>
              <a:rPr lang="ru-RU" dirty="0" smtClean="0"/>
              <a:t>6.</a:t>
            </a:r>
            <a:r>
              <a:rPr lang="ru-RU" u="sng" dirty="0" smtClean="0">
                <a:hlinkClick r:id="rId9"/>
              </a:rPr>
              <a:t>http</a:t>
            </a:r>
            <a:r>
              <a:rPr lang="ru-RU" u="sng" dirty="0" smtClean="0">
                <a:hlinkClick r:id="rId9"/>
              </a:rPr>
              <a:t>://www.enc.cap.ru/?t=prsn&amp;lnk=1097#:~:text=ВЕРЕЩАГИНА%20Ольга%20Николаевна%20</a:t>
            </a:r>
            <a:r>
              <a:rPr lang="ru-RU" u="sng" dirty="0" smtClean="0"/>
              <a:t>(20.6.1916%2C%20г.,врачом%20Чуварлейского%20противотуберкулёз.%20санатория%20(1956–85</a:t>
            </a:r>
            <a:r>
              <a:rPr lang="ru-RU" u="sng" dirty="0" smtClean="0"/>
              <a:t>) </a:t>
            </a:r>
          </a:p>
          <a:p>
            <a:r>
              <a:rPr lang="ru-RU" dirty="0" smtClean="0"/>
              <a:t>7.  </a:t>
            </a:r>
            <a:r>
              <a:rPr lang="ru-RU" u="sng" dirty="0" smtClean="0">
                <a:hlinkClick r:id="rId10"/>
              </a:rPr>
              <a:t>https</a:t>
            </a:r>
            <a:r>
              <a:rPr lang="ru-RU" u="sng" dirty="0" smtClean="0">
                <a:hlinkClick r:id="rId10"/>
              </a:rPr>
              <a:t>://yandex.ru/images/search?from=tabbar&amp;text=иннакей%20дмитриевич%20дмитриев-кельда&amp;pos=0&amp;img_url=https%3A%2F%2Fupload.wikimedia.org%2Fwikipedia%2Fru%2Ff%2Ff1%2FDmitriev-Kelda.jpg&amp;rpt=simage&amp;lr=44</a:t>
            </a:r>
            <a:r>
              <a:rPr lang="ru-RU" u="sng" dirty="0" smtClean="0"/>
              <a:t> </a:t>
            </a: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94"/>
          <p:cNvSpPr txBox="1"/>
          <p:nvPr/>
        </p:nvSpPr>
        <p:spPr>
          <a:xfrm>
            <a:off x="173153" y="455067"/>
            <a:ext cx="8730900" cy="487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b="1" dirty="0" smtClean="0">
                <a:latin typeface="Verdana" pitchFamily="34" charset="0"/>
                <a:ea typeface="Verdana" pitchFamily="34" charset="0"/>
                <a:cs typeface="Times New Roman" pitchFamily="18" charset="0"/>
                <a:sym typeface="Times New Roman" pitchFamily="18" charset="0"/>
              </a:rPr>
              <a:t>Музей-квартира Г.Д. Красильникова</a:t>
            </a:r>
          </a:p>
          <a:p>
            <a:pPr algn="ctr"/>
            <a:r>
              <a:rPr lang="ru-RU" b="1" dirty="0" smtClean="0">
                <a:latin typeface="Verdana" pitchFamily="34" charset="0"/>
                <a:ea typeface="Verdana" pitchFamily="34" charset="0"/>
                <a:cs typeface="Times New Roman" pitchFamily="18" charset="0"/>
                <a:sym typeface="Times New Roman" pitchFamily="18" charset="0"/>
              </a:rPr>
              <a:t>Филиал БУК УР «Национальный музей УР»</a:t>
            </a:r>
          </a:p>
          <a:p>
            <a:pPr algn="ctr"/>
            <a:endParaRPr lang="ru-RU" sz="1200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endParaRPr lang="ru-RU" sz="11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endParaRPr lang="ru-RU" sz="11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endParaRPr lang="ru-RU" sz="11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endParaRPr lang="ru-RU" sz="11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endParaRPr lang="ru-RU" sz="11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endParaRPr lang="ru-RU" sz="11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endParaRPr lang="ru-RU" sz="11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r>
              <a:rPr lang="ru-RU" sz="1200" b="1" dirty="0" smtClean="0">
                <a:latin typeface="Verdana" pitchFamily="34" charset="0"/>
                <a:ea typeface="Verdana" pitchFamily="34" charset="0"/>
                <a:cs typeface="Times New Roman" pitchFamily="18" charset="0"/>
                <a:sym typeface="Times New Roman" pitchFamily="18" charset="0"/>
              </a:rPr>
              <a:t>Составитель: Григорьева Елена Геннадьевна, </a:t>
            </a:r>
            <a:r>
              <a:rPr lang="ru-RU" sz="1200" b="1" dirty="0" smtClean="0">
                <a:latin typeface="Verdana" pitchFamily="34" charset="0"/>
                <a:ea typeface="Verdana" pitchFamily="34" charset="0"/>
                <a:sym typeface="Times New Roman" pitchFamily="18" charset="0"/>
              </a:rPr>
              <a:t>научный сотрудник</a:t>
            </a:r>
            <a:r>
              <a:rPr lang="ru-RU" sz="1200" dirty="0" smtClean="0">
                <a:latin typeface="Verdana" pitchFamily="34" charset="0"/>
                <a:ea typeface="Verdana" pitchFamily="34" charset="0"/>
                <a:sym typeface="Times New Roman" pitchFamily="18" charset="0"/>
              </a:rPr>
              <a:t> </a:t>
            </a:r>
            <a:endParaRPr lang="ru-RU" sz="11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endParaRPr lang="ru-RU" sz="11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endParaRPr lang="ru-RU" sz="1200" dirty="0" smtClean="0">
              <a:latin typeface="Verdana" pitchFamily="34" charset="0"/>
              <a:ea typeface="Verdana" pitchFamily="34" charset="0"/>
            </a:endParaRPr>
          </a:p>
          <a:p>
            <a:endParaRPr lang="ru-RU" sz="1200" dirty="0" smtClean="0">
              <a:latin typeface="Verdana" pitchFamily="34" charset="0"/>
              <a:ea typeface="Verdana" pitchFamily="34" charset="0"/>
            </a:endParaRPr>
          </a:p>
          <a:p>
            <a:pPr algn="ctr"/>
            <a:endParaRPr lang="ru-RU" sz="12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endParaRPr lang="ru-RU" sz="12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endParaRPr lang="ru-RU" sz="12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endParaRPr lang="ru-RU" sz="12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endParaRPr lang="ru-RU" sz="12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endParaRPr lang="ru-RU" sz="12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endParaRPr lang="ru-RU" sz="12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r>
              <a:rPr lang="ru-RU" sz="1200" b="1" dirty="0" smtClean="0">
                <a:latin typeface="Verdana" pitchFamily="34" charset="0"/>
                <a:ea typeface="Verdana" pitchFamily="34" charset="0"/>
                <a:cs typeface="Times New Roman" pitchFamily="18" charset="0"/>
                <a:sym typeface="Times New Roman" pitchFamily="18" charset="0"/>
              </a:rPr>
              <a:t>Ижевск</a:t>
            </a:r>
            <a:endParaRPr lang="ru-RU" sz="1200" b="1" dirty="0" smtClean="0">
              <a:latin typeface="Verdana" pitchFamily="34" charset="0"/>
              <a:ea typeface="Verdana" pitchFamily="34" charset="0"/>
              <a:cs typeface="Times New Roman" pitchFamily="18" charset="0"/>
              <a:sym typeface="Times New Roman" pitchFamily="18" charset="0"/>
            </a:endParaRPr>
          </a:p>
          <a:p>
            <a:pPr algn="ctr"/>
            <a:r>
              <a:rPr lang="ru-RU" sz="1200" b="1" dirty="0" smtClean="0">
                <a:latin typeface="Verdana" pitchFamily="34" charset="0"/>
                <a:ea typeface="Verdana" pitchFamily="34" charset="0"/>
                <a:cs typeface="Times New Roman" pitchFamily="18" charset="0"/>
                <a:sym typeface="Times New Roman" pitchFamily="18" charset="0"/>
              </a:rPr>
              <a:t>2021</a:t>
            </a:r>
          </a:p>
          <a:p>
            <a:pPr marL="0" lvl="0" indent="0" algn="just" rtl="0">
              <a:lnSpc>
                <a:spcPct val="17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200" u="sng" dirty="0">
              <a:solidFill>
                <a:srgbClr val="00008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7"/>
          <p:cNvPicPr preferRelativeResize="0"/>
          <p:nvPr/>
        </p:nvPicPr>
        <p:blipFill rotWithShape="1">
          <a:blip r:embed="rId4">
            <a:alphaModFix/>
          </a:blip>
          <a:srcRect l="31415" t="39751" r="29208" b="11444"/>
          <a:stretch/>
        </p:blipFill>
        <p:spPr>
          <a:xfrm>
            <a:off x="1697038" y="271463"/>
            <a:ext cx="5676900" cy="395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7"/>
          <p:cNvSpPr txBox="1"/>
          <p:nvPr/>
        </p:nvSpPr>
        <p:spPr>
          <a:xfrm>
            <a:off x="100013" y="4227513"/>
            <a:ext cx="8869362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Дом в д. Ляльшур Шарканского района Удмуртской Республики, в котором Г. Верещагин </a:t>
            </a:r>
            <a:endParaRPr sz="1200" b="1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открыл школу и жил со своей семьёй. Изначально был двухэтажным.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Улица, на которой стоит этот  дом носит имя Г.Е. Верещагина.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6604</Words>
  <Application>Microsoft Office PowerPoint</Application>
  <PresentationFormat>Экран (16:9)</PresentationFormat>
  <Paragraphs>333</Paragraphs>
  <Slides>87</Slides>
  <Notes>87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93" baseType="lpstr">
      <vt:lpstr>Arial</vt:lpstr>
      <vt:lpstr>Arial Black</vt:lpstr>
      <vt:lpstr>Verdana</vt:lpstr>
      <vt:lpstr>Alegreya</vt:lpstr>
      <vt:lpstr>Times New Roman</vt:lpstr>
      <vt:lpstr>Simple Light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K1</dc:creator>
  <cp:lastModifiedBy>K1</cp:lastModifiedBy>
  <cp:revision>24</cp:revision>
  <dcterms:modified xsi:type="dcterms:W3CDTF">2021-10-05T08:14:38Z</dcterms:modified>
</cp:coreProperties>
</file>